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CycleMAYnia is coming up – annual bike challenge that encourages employees to bike to work rather than use a single-occupancy vehicle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884760" y="8685360"/>
            <a:ext cx="2971782" cy="45721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Incentives for participating in the program will be available and are to be determined</a:t>
            </a:r>
            <a:endParaRPr sz="12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3" name="Shape 93"/>
          <p:cNvSpPr txBox="1"/>
          <p:nvPr>
            <p:ph idx="1" type="subTitle"/>
          </p:nvPr>
        </p:nvSpPr>
        <p:spPr>
          <a:xfrm>
            <a:off x="457200" y="1600200"/>
            <a:ext cx="82296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0200"/>
            <a:ext cx="82296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600200"/>
            <a:ext cx="40158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4674240" y="1600200"/>
            <a:ext cx="40158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subTitle"/>
          </p:nvPr>
        </p:nvSpPr>
        <p:spPr>
          <a:xfrm>
            <a:off x="457200" y="274320"/>
            <a:ext cx="8229600" cy="52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60020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457200" y="396432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9" name="Shape 109"/>
          <p:cNvSpPr txBox="1"/>
          <p:nvPr>
            <p:ph idx="3" type="body"/>
          </p:nvPr>
        </p:nvSpPr>
        <p:spPr>
          <a:xfrm>
            <a:off x="4674240" y="1600200"/>
            <a:ext cx="40158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600200"/>
            <a:ext cx="40158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4674240" y="160020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4" name="Shape 114"/>
          <p:cNvSpPr txBox="1"/>
          <p:nvPr>
            <p:ph idx="3" type="body"/>
          </p:nvPr>
        </p:nvSpPr>
        <p:spPr>
          <a:xfrm>
            <a:off x="4674240" y="396432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60020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674240" y="160020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Shape 119"/>
          <p:cNvSpPr txBox="1"/>
          <p:nvPr>
            <p:ph idx="3" type="body"/>
          </p:nvPr>
        </p:nvSpPr>
        <p:spPr>
          <a:xfrm>
            <a:off x="457200" y="3964320"/>
            <a:ext cx="82296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600200"/>
            <a:ext cx="82296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457200" y="3964320"/>
            <a:ext cx="82296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60020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4674240" y="160020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8" name="Shape 128"/>
          <p:cNvSpPr txBox="1"/>
          <p:nvPr>
            <p:ph idx="3" type="body"/>
          </p:nvPr>
        </p:nvSpPr>
        <p:spPr>
          <a:xfrm>
            <a:off x="4674240" y="396432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9" name="Shape 129"/>
          <p:cNvSpPr txBox="1"/>
          <p:nvPr>
            <p:ph idx="4" type="body"/>
          </p:nvPr>
        </p:nvSpPr>
        <p:spPr>
          <a:xfrm>
            <a:off x="457200" y="3964320"/>
            <a:ext cx="40158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600200"/>
            <a:ext cx="82296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57200" y="1600200"/>
            <a:ext cx="82296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4" name="Shape 134"/>
          <p:cNvSpPr/>
          <p:nvPr/>
        </p:nvSpPr>
        <p:spPr>
          <a:xfrm>
            <a:off x="457200" y="1600200"/>
            <a:ext cx="8229600" cy="45258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Shape 135"/>
          <p:cNvSpPr/>
          <p:nvPr/>
        </p:nvSpPr>
        <p:spPr>
          <a:xfrm>
            <a:off x="457200" y="1600200"/>
            <a:ext cx="8229600" cy="4525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600200"/>
            <a:ext cx="82296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6840" y="6356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080" y="6356520"/>
            <a:ext cx="28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2720" y="6356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cyclemaynia.ning.com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ctrTitle"/>
          </p:nvPr>
        </p:nvSpPr>
        <p:spPr>
          <a:xfrm>
            <a:off x="685800" y="20574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Enrollment Services </a:t>
            </a:r>
            <a:r>
              <a:rPr b="1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b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Sustainability &amp; Climate Action Plan </a:t>
            </a:r>
            <a:endParaRPr/>
          </a:p>
        </p:txBody>
      </p:sp>
      <p:sp>
        <p:nvSpPr>
          <p:cNvPr id="141" name="Shape 141"/>
          <p:cNvSpPr txBox="1"/>
          <p:nvPr>
            <p:ph idx="1" type="subTitle"/>
          </p:nvPr>
        </p:nvSpPr>
        <p:spPr>
          <a:xfrm>
            <a:off x="1371600" y="4603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Composed and Presented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98989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By PACES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en-US" sz="1900">
                <a:solidFill>
                  <a:srgbClr val="898989"/>
                </a:solidFill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Improvement</a:t>
            </a:r>
            <a:b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228600" y="190500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the amount of energy consumed from lighting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reminder signs/signage for rooms without automatic light controls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task lamp (preferably LED lighting)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375" y="4582438"/>
            <a:ext cx="42862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26625"/>
            <a:ext cx="4388774" cy="574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0125" y="526625"/>
            <a:ext cx="4388774" cy="575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and Resources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Leadership</a:t>
            </a:r>
            <a:b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7200" y="1447800"/>
            <a:ext cx="8382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Purchases are completed electronically through Gateway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100% post-consumer recycled paper for </a:t>
            </a:r>
            <a:r>
              <a:rPr b="0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processes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Use of whiteboards to reduce paper consumption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and Resources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Improvement</a:t>
            </a:r>
            <a:endParaRPr/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447800"/>
            <a:ext cx="8382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Purchase appliances and office supplies with reliable certifications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Purchase items in bulk to prevent multiple trips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Purchase reusable items and eliminate disposal products </a:t>
            </a:r>
            <a:endParaRPr/>
          </a:p>
          <a:p>
            <a:pPr indent="0" lvl="1" marL="400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Reusable rags and towels </a:t>
            </a:r>
            <a:endParaRPr/>
          </a:p>
          <a:p>
            <a:pPr indent="0" lvl="1" marL="400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Mugs and bottles </a:t>
            </a:r>
            <a:endParaRPr/>
          </a:p>
          <a:p>
            <a:pPr indent="0" lvl="1" marL="400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Dishware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Reliable Certifications </a:t>
            </a:r>
            <a:endParaRPr/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447800"/>
            <a:ext cx="8382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75" y="1873588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675" y="3785288"/>
            <a:ext cx="18288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4325" y="1557225"/>
            <a:ext cx="1734875" cy="326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375" y="4424938"/>
            <a:ext cx="21145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3163" y="1873588"/>
            <a:ext cx="29051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18213" y="5025025"/>
            <a:ext cx="28479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1256950" y="459800"/>
            <a:ext cx="725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Sustainable Purchasing Guide</a:t>
            </a:r>
            <a:endParaRPr/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877300" y="1846875"/>
            <a:ext cx="8382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950" y="1543200"/>
            <a:ext cx="6630100" cy="495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 Waste Management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Leadership</a:t>
            </a:r>
            <a:endParaRPr/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91500" y="1795075"/>
            <a:ext cx="8229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 of occupants use reusable mugs and bottles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 use occupants use reusable dishes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Recycling bins present in more than 90% of office spaces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scratch paper and double-sided setting for print jobs 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 Waste Management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Improvement</a:t>
            </a:r>
            <a:endParaRPr/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381000" y="1905000"/>
            <a:ext cx="8229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the number of prints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</a:rPr>
              <a:t>Pair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trash and recycling bins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 waste properly by increasing signage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new solid waste management programs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tationary recycling (Terracycle)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Composting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425" y="188200"/>
            <a:ext cx="4972848" cy="648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697" y="-3"/>
            <a:ext cx="2515525" cy="361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0" l="3362" r="0" t="1748"/>
          <a:stretch/>
        </p:blipFill>
        <p:spPr>
          <a:xfrm>
            <a:off x="6713150" y="3329725"/>
            <a:ext cx="2430850" cy="35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363426" cy="339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9897" y="3266713"/>
            <a:ext cx="2430851" cy="34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presentation illustrates the findings from the assessment the PACES (Program for the Assessment and Certification for the Environment and Sustainability) Program completed and includes recommendations for future action.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5655" y="4620425"/>
            <a:ext cx="3751200" cy="201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b="7175" l="0" r="0" t="0"/>
          <a:stretch/>
        </p:blipFill>
        <p:spPr>
          <a:xfrm>
            <a:off x="2127800" y="246025"/>
            <a:ext cx="4888401" cy="636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br>
              <a:rPr b="0" i="1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Improvement</a:t>
            </a:r>
            <a:endParaRPr/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914400" y="1905000"/>
            <a:ext cx="7620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45% of employees are unsure of how to report a leak 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 are advised to contact their department MSO to bring the leak to the attention of facilities management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457200" y="600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Indoor Environmental Quality </a:t>
            </a:r>
            <a:b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Leadership</a:t>
            </a:r>
            <a:b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914400" y="1943100"/>
            <a:ext cx="76200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of the office spaces have been ergonomically analyzed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potential pollutants</a:t>
            </a:r>
            <a:r>
              <a:rPr lang="en-US"/>
              <a:t> and office equipment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kept away from food preparation and storage areas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Indoor Environmental Quality </a:t>
            </a:r>
            <a:b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Improvement</a:t>
            </a:r>
            <a:b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91" name="Shape 291"/>
          <p:cNvSpPr txBox="1"/>
          <p:nvPr/>
        </p:nvSpPr>
        <p:spPr>
          <a:xfrm>
            <a:off x="838200" y="1905000"/>
            <a:ext cx="76200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94% of staff eat lunch at their desk daily. Refraining from this will decrease the chance of pests in the workplace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Purchase indoor plants for air filtration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Green Seal certified products when cleaning personal and public work stations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0850" y="42788"/>
            <a:ext cx="5140924" cy="677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Health</a:t>
            </a:r>
            <a:b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Improvement</a:t>
            </a:r>
            <a:b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152400" y="1524000"/>
            <a:ext cx="8991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63% of survey respondents indicated they would like the department to offer a health and fitness program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UCSB Recreation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FitSQUAD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 Walks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the Stairs Campaign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Healthy Campus Network Crew Member</a:t>
            </a:r>
            <a:r>
              <a:rPr lang="en-US"/>
              <a:t>: Kristyn Keylon (Office of Financial Aid)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4582" l="-5126" r="10545" t="-2076"/>
          <a:stretch/>
        </p:blipFill>
        <p:spPr>
          <a:xfrm>
            <a:off x="1882800" y="389975"/>
            <a:ext cx="7261201" cy="646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4">
            <a:alphaModFix/>
          </a:blip>
          <a:srcRect b="12219" l="0" r="3072" t="0"/>
          <a:stretch/>
        </p:blipFill>
        <p:spPr>
          <a:xfrm>
            <a:off x="84150" y="115700"/>
            <a:ext cx="2650625" cy="10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533400" y="2438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Overall…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PACES Scorecard</a:t>
            </a:r>
            <a:endParaRPr/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457200" y="2678112"/>
            <a:ext cx="5410200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sections: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and Atmosphere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 and Resources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 Waste Management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Systems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Indoor Environmental Quality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and Training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457200" y="1371600"/>
            <a:ext cx="82296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PACES uses the PACES Scorecard as a point system to keep track of the department’s practices and to gauge the overall environmentalism of the whole department. 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 txBox="1"/>
          <p:nvPr>
            <p:ph idx="2" type="body"/>
          </p:nvPr>
        </p:nvSpPr>
        <p:spPr>
          <a:xfrm>
            <a:off x="6090275" y="2678100"/>
            <a:ext cx="2882100" cy="3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Bronze 25%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50%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75%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Enrollment Services</a:t>
            </a:r>
            <a:r>
              <a:rPr lang="en-US" sz="2500"/>
              <a:t> 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earned: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</a:rPr>
              <a:t>3</a:t>
            </a:r>
            <a:r>
              <a:rPr b="1" lang="en-US" sz="2500"/>
              <a:t>9</a:t>
            </a:r>
            <a:r>
              <a:rPr b="1" i="0" lang="en-US" sz="2500" u="none" cap="none" strike="noStrike">
                <a:solidFill>
                  <a:schemeClr val="dk1"/>
                </a:solidFill>
              </a:rPr>
              <a:t>/86 (%) = </a:t>
            </a:r>
            <a:r>
              <a:rPr b="1" lang="en-US" sz="2500"/>
              <a:t>43</a:t>
            </a:r>
            <a:r>
              <a:rPr b="1" i="0" lang="en-US" sz="2500" u="none" cap="none" strike="noStrike">
                <a:solidFill>
                  <a:schemeClr val="dk1"/>
                </a:solidFill>
              </a:rPr>
              <a:t>%</a:t>
            </a:r>
            <a:endParaRPr b="1"/>
          </a:p>
          <a:p>
            <a:pPr indent="-18415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Congratulations! </a:t>
            </a:r>
            <a:endParaRPr/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Enrollment Services Unit is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5000"/>
              <a:buFont typeface="Arial"/>
              <a:buNone/>
            </a:pPr>
            <a:r>
              <a:rPr b="1" i="0" lang="en-US" sz="5000" u="none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Bronze Certified</a:t>
            </a:r>
            <a:endParaRPr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  <a:endParaRPr/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0" y="2133600"/>
            <a:ext cx="8991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52% of employees that attend conferences opt for the option to use video call to reduce long distance travelling.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 of the department is knowledgeable about TAP (Transportation Alternatives Program)</a:t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2590800" y="1219200"/>
            <a:ext cx="3810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Leadership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533400" y="2438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Steps…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533400" y="2438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PACES Assessment Checklist</a:t>
            </a:r>
            <a:endParaRPr/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 b="298" l="0" r="0" t="298"/>
          <a:stretch/>
        </p:blipFill>
        <p:spPr>
          <a:xfrm>
            <a:off x="3594240" y="3733920"/>
            <a:ext cx="2108160" cy="259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26400" y="0"/>
            <a:ext cx="9117600" cy="6858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452550" y="441600"/>
            <a:ext cx="8265300" cy="4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Transportation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Educate department on TAP program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Prioritize the possibility of video conferences rather than meeting for conferences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Energy and Atmosphere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Set at least 90% of departmental computers, monitors, and other devices to energy saving modes (Refer to power management guide)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Have at least 30% of the department unplug devices on a semi-regular basis or turn off power strips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Use natural lighting or task lighting instead of overhead lighting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Post reminder signs near light switches for spaces without occupancy sensors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Materials and Resources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Educate department on electronic and hazardous waste management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Replace 30% post consumer recycled paper (PCRP) with 50-100% PCRP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Continue requesting ENERGY STAR appliances and products like computers, copiers, fax machines, printers, scanners, and water cooler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Purchase task lamps to reduce the amount of overhead lighting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Purchase biodegradable utensils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Purchase products manufactured within 500 miles of UCSB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Purchase products with green certification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504275" y="525600"/>
            <a:ext cx="8023800" cy="46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Waste Management 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Implement pen recycling program and notify all departments within Enrollment Services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Replace paper cups with reusable cups for public water dispensers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Encourage department to use reusable water bottles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Continue the reusable washcloths protocol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Minimize the amount of waste from paper consumption by reducing print runs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Make sure there is a paired recycling and trash bin in kitchen areas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Food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Choose sustainable, local, fairtrade, and organic options when catering or purchasing food for small office events for at least 1 meal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Add a compost bin in kitchen spaces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Indoor Environmental Quality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Limit the amount of times you eat at your desk in the week to increase worker productivity and control the presence of pests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Use all-purpose green chemical provided by facilities for cleaning office space rather than lysol wipes (under materials and resources?) or other Green Seal certified cleaning products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Encourage department to participate in exercise programs and activities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Communication and Training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Provide sustainability resources and information through a bulletin board or electronic listserv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Incorporate sustainability information into staff meetings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Earn Silver Certification!</a:t>
            </a:r>
            <a:endParaRPr/>
          </a:p>
        </p:txBody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The department can reach </a:t>
            </a:r>
            <a:r>
              <a:rPr b="1" lang="en-US" sz="2400"/>
              <a:t>Silver certification</a:t>
            </a:r>
            <a:r>
              <a:rPr lang="en-US" sz="2400"/>
              <a:t> by modifying their operations by:</a:t>
            </a:r>
            <a:endParaRPr sz="2400"/>
          </a:p>
          <a:p>
            <a:pPr indent="0" lvl="0" marL="45720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Enabling energy saving measures on more than 90% of departmental computers</a:t>
            </a:r>
            <a:endParaRPr sz="2000"/>
          </a:p>
          <a:p>
            <a:pPr indent="0" lvl="0" marL="45720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Having at least 30% of the department unplug devices on a semi-regular basis or turn off power strips </a:t>
            </a:r>
            <a:endParaRPr sz="2000"/>
          </a:p>
          <a:p>
            <a:pPr indent="45720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45720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Posting reminder signs in at least 60% of departmental managed space</a:t>
            </a:r>
            <a:endParaRPr sz="2000"/>
          </a:p>
          <a:p>
            <a:pPr indent="45720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45720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Making sure at least 75% of surface cleaners that are Green Seal certified</a:t>
            </a:r>
            <a:endParaRPr sz="2000"/>
          </a:p>
          <a:p>
            <a:pPr indent="0" lvl="0" marL="45720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Replace 30% post-consumer recycled content (PCRC) paper with 50% PCRC</a:t>
            </a:r>
            <a:endParaRPr sz="2000"/>
          </a:p>
        </p:txBody>
      </p:sp>
      <p:sp>
        <p:nvSpPr>
          <p:cNvPr id="361" name="Shape 361"/>
          <p:cNvSpPr/>
          <p:nvPr/>
        </p:nvSpPr>
        <p:spPr>
          <a:xfrm>
            <a:off x="558650" y="2205750"/>
            <a:ext cx="279300" cy="308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558650" y="3301975"/>
            <a:ext cx="279300" cy="308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558650" y="4398200"/>
            <a:ext cx="279300" cy="308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558650" y="5143038"/>
            <a:ext cx="279300" cy="308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558650" y="5964975"/>
            <a:ext cx="279300" cy="308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/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533400" y="487680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questions, comments, or inquires, please contact: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Ryann Jeff Malicdem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PACES Green Office Coordinator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Rmalicdem18@gmail.com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52400" y="2133600"/>
            <a:ext cx="8991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the number of employees that opt for alternative transportation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Bike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Carpool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lang="en-US"/>
              <a:t>Goleta Commuter Rail*</a:t>
            </a:r>
            <a:endParaRPr b="1"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faculty in events like CycleMAYnia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2590800" y="1219200"/>
            <a:ext cx="3810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Improvement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70203" y="2133725"/>
            <a:ext cx="9003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●"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Registering a team for CycleMAYnia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431800" lvl="1" marL="914400" marR="0" rtl="0" algn="l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○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Visit </a:t>
            </a: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www.cyclemaynia.ning.com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1800" lvl="1" marL="914400" marR="0" rtl="0" algn="l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○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Register and request membership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1800" lvl="1" marL="914400" marR="0" rtl="0" algn="l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○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Up to 8 team members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666880" y="1222200"/>
            <a:ext cx="3810240" cy="52056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Areas of Leadership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0" l="89" r="79" t="0"/>
          <a:stretch/>
        </p:blipFill>
        <p:spPr>
          <a:xfrm>
            <a:off x="5366299" y="3997527"/>
            <a:ext cx="3148100" cy="234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0000" y="346525"/>
            <a:ext cx="4252352" cy="60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Leadership</a:t>
            </a:r>
            <a:b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57200" y="1219200"/>
            <a:ext cx="8229600" cy="5059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1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75% of occupants use energy saving features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Stand-by mode or hibernate when not at the computer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brightness level on computer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</a:t>
            </a:r>
            <a:r>
              <a:rPr lang="en-US" sz="2600"/>
              <a:t>screensavers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Improvement</a:t>
            </a:r>
            <a:b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838200"/>
            <a:ext cx="8229600" cy="5059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48% of employees do not unplug their devices when not in use.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power strip to easily unplug devices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Unplug devices at the end of the work day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Unplug centralized devices at the end of the work week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6673948" y="4733402"/>
            <a:ext cx="1893525" cy="18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Improvement</a:t>
            </a:r>
            <a:b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228600" y="190500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Eliminate personal heaters and fans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comfort has a significant impact on employee productivity and satisfaction. Improperly working heating and cooling systems are also often energy hogs.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Regularly communicate temperature needs to Building Operations and/or Facilities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building is not performing adequately, use Energy Star rated fans and heaters.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CSB Sustainabilit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