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2" r:id="rId3"/>
    <p:sldId id="268" r:id="rId4"/>
    <p:sldId id="269" r:id="rId5"/>
    <p:sldId id="437" r:id="rId6"/>
    <p:sldId id="404" r:id="rId7"/>
    <p:sldId id="425" r:id="rId8"/>
    <p:sldId id="405" r:id="rId9"/>
    <p:sldId id="426" r:id="rId10"/>
    <p:sldId id="342" r:id="rId11"/>
    <p:sldId id="411" r:id="rId12"/>
    <p:sldId id="435" r:id="rId13"/>
    <p:sldId id="285" r:id="rId14"/>
    <p:sldId id="403" r:id="rId15"/>
    <p:sldId id="352" r:id="rId16"/>
    <p:sldId id="281" r:id="rId17"/>
    <p:sldId id="376" r:id="rId18"/>
    <p:sldId id="428" r:id="rId19"/>
    <p:sldId id="427" r:id="rId20"/>
    <p:sldId id="378" r:id="rId21"/>
    <p:sldId id="421" r:id="rId22"/>
    <p:sldId id="396" r:id="rId23"/>
    <p:sldId id="319" r:id="rId24"/>
    <p:sldId id="320" r:id="rId25"/>
    <p:sldId id="343" r:id="rId26"/>
    <p:sldId id="417" r:id="rId27"/>
    <p:sldId id="436" r:id="rId28"/>
    <p:sldId id="419" r:id="rId29"/>
    <p:sldId id="398" r:id="rId30"/>
    <p:sldId id="399" r:id="rId31"/>
    <p:sldId id="406" r:id="rId32"/>
    <p:sldId id="420" r:id="rId33"/>
    <p:sldId id="344" r:id="rId34"/>
    <p:sldId id="409" r:id="rId35"/>
    <p:sldId id="410" r:id="rId36"/>
    <p:sldId id="408" r:id="rId37"/>
    <p:sldId id="328" r:id="rId38"/>
    <p:sldId id="329" r:id="rId39"/>
    <p:sldId id="439" r:id="rId40"/>
    <p:sldId id="39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994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9" autoAdjust="0"/>
    <p:restoredTop sz="99040" autoAdjust="0"/>
  </p:normalViewPr>
  <p:slideViewPr>
    <p:cSldViewPr>
      <p:cViewPr varScale="1">
        <p:scale>
          <a:sx n="91" d="100"/>
          <a:sy n="91" d="100"/>
        </p:scale>
        <p:origin x="936" y="108"/>
      </p:cViewPr>
      <p:guideLst>
        <p:guide orient="horz" pos="2159"/>
        <p:guide pos="2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192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2A42D-A07E-4045-B810-F80647EB0DC8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6B9FA-1E0E-4441-9C77-DE3AC4F98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08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38B3D-B940-2341-802C-CB0BE963646E}" type="datetimeFigureOut">
              <a:rPr lang="en-US" smtClean="0"/>
              <a:t>10/13/2015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5EDD1-7623-B845-9536-40C9FBD60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90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EDD1-7623-B845-9536-40C9FBD60F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95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EDD1-7623-B845-9536-40C9FBD60F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9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Are we sustainable if we continue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down the path built by our grandfathers in a different time and a different environment? 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 fear not.</a:t>
            </a:r>
            <a:endParaRPr lang="en-US" sz="1200" kern="120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EDD1-7623-B845-9536-40C9FBD60F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3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5EDD1-7623-B845-9536-40C9FBD60F7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9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When it’s all said and done, earth will survive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man’s abuse, question is will man survive given the course of action needed to chart a new course?</a:t>
            </a:r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F26AE1-BACD-4717-9DEA-579B5B3656E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7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1143000"/>
            <a:ext cx="31846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22860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971800"/>
            <a:ext cx="8077200" cy="1371600"/>
          </a:xfrm>
          <a:prstGeom prst="rect">
            <a:avLst/>
          </a:prstGeom>
          <a:gradFill>
            <a:gsLst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3124200"/>
            <a:ext cx="7772400" cy="658813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3733800"/>
            <a:ext cx="4590288" cy="53340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  <a:latin typeface="Myriad Pro Ligh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 bwMode="gray">
          <a:xfrm>
            <a:off x="304800" y="6200001"/>
            <a:ext cx="533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Myriad Pro" pitchFamily="34" charset="0"/>
              </a:rPr>
              <a:t>Accelerating the transition to a sustainable world powered by clean energy</a:t>
            </a:r>
            <a:endParaRPr lang="en-US" sz="12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33375" y="4495800"/>
            <a:ext cx="3295269" cy="30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z="1900" b="0" dirty="0" smtClean="0">
                <a:solidFill>
                  <a:srgbClr val="5BD4FF"/>
                </a:solidFill>
                <a:latin typeface="Myriad Pro" pitchFamily="34" charset="0"/>
              </a:rPr>
              <a:t>Month ##, 2014</a:t>
            </a:r>
            <a:endParaRPr lang="en-US" sz="1900" b="0" dirty="0">
              <a:solidFill>
                <a:srgbClr val="5BD4FF"/>
              </a:solidFill>
              <a:latin typeface="Myriad Pro" pitchFamily="34" charset="0"/>
            </a:endParaRP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36000" y="4876800"/>
            <a:ext cx="6399540" cy="381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z="1900" b="0" dirty="0" smtClean="0">
                <a:solidFill>
                  <a:srgbClr val="5BD4FF"/>
                </a:solidFill>
                <a:latin typeface="Myriad Pro" pitchFamily="34" charset="0"/>
              </a:rPr>
              <a:t>Presenter Name</a:t>
            </a:r>
            <a:r>
              <a:rPr lang="en-US" sz="1900" b="0" baseline="0" dirty="0" smtClean="0">
                <a:solidFill>
                  <a:srgbClr val="5BD4FF"/>
                </a:solidFill>
                <a:latin typeface="Myriad Pro" pitchFamily="34" charset="0"/>
              </a:rPr>
              <a:t>, </a:t>
            </a:r>
            <a:r>
              <a:rPr lang="en-US" sz="1900" b="0" i="1" baseline="0" dirty="0" smtClean="0">
                <a:solidFill>
                  <a:srgbClr val="5BD4FF"/>
                </a:solidFill>
                <a:latin typeface="Myriad Pro" pitchFamily="34" charset="0"/>
              </a:rPr>
              <a:t>Project Manager</a:t>
            </a:r>
            <a:endParaRPr lang="en-US" sz="1900" b="0" i="1" dirty="0">
              <a:solidFill>
                <a:srgbClr val="5BD4FF"/>
              </a:solidFill>
              <a:latin typeface="Myriad Pro" pitchFamily="34" charset="0"/>
            </a:endParaRPr>
          </a:p>
        </p:txBody>
      </p:sp>
      <p:pic>
        <p:nvPicPr>
          <p:cNvPr id="18" name="Picture 17" descr="M:\MARKETING\Administration\Rebranding\CSE Logo\CSE_logo_trademark\CSE_logo_whitewords_TM_RGB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4006"/>
            <a:ext cx="1992508" cy="4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1143000"/>
            <a:ext cx="31846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bg1"/>
                </a:solidFill>
                <a:latin typeface="Myriad Pro Light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yriad Pro" pitchFamily="34" charset="0"/>
              </a:defRPr>
            </a:lvl1pPr>
            <a:lvl2pPr>
              <a:defRPr>
                <a:solidFill>
                  <a:schemeClr val="bg1"/>
                </a:solidFill>
                <a:latin typeface="Myriad Pro" pitchFamily="34" charset="0"/>
              </a:defRPr>
            </a:lvl2pPr>
            <a:lvl3pPr>
              <a:defRPr>
                <a:solidFill>
                  <a:schemeClr val="bg1"/>
                </a:solidFill>
                <a:latin typeface="Myriad Pro" pitchFamily="34" charset="0"/>
              </a:defRPr>
            </a:lvl3pPr>
            <a:lvl4pPr>
              <a:defRPr>
                <a:solidFill>
                  <a:schemeClr val="bg1"/>
                </a:solidFill>
                <a:latin typeface="Myriad Pro" pitchFamily="34" charset="0"/>
              </a:defRPr>
            </a:lvl4pPr>
            <a:lvl5pPr>
              <a:defRPr>
                <a:solidFill>
                  <a:schemeClr val="bg1"/>
                </a:solidFill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M:\MARKETING\Administration\Rebranding\CSE Logo\CSE_logo_trademark\CSE_logo_whitewords_TM_RGB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4006"/>
            <a:ext cx="1992508" cy="4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4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1143000"/>
            <a:ext cx="3184600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tx1">
                    <a:lumMod val="65000"/>
                    <a:lumOff val="35000"/>
                  </a:schemeClr>
                </a:solidFill>
                <a:latin typeface="Myriad Pro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2" descr="M:\MARKETING\Administration\Rebranding\CSE Logo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58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71800"/>
            <a:ext cx="80772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124200"/>
            <a:ext cx="7772400" cy="589746"/>
          </a:xfrm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3810001"/>
            <a:ext cx="7772400" cy="380999"/>
          </a:xfrm>
        </p:spPr>
        <p:txBody>
          <a:bodyPr anchor="b"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  <a:latin typeface="Myriad Pro Ligh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 TO GO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pic>
        <p:nvPicPr>
          <p:cNvPr id="8" name="Picture 2" descr="M:\MARKETING\Administration\Rebranding\CSE Logo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42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486400"/>
            <a:ext cx="70104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04800" y="5943601"/>
            <a:ext cx="7772400" cy="380999"/>
          </a:xfrm>
        </p:spPr>
        <p:txBody>
          <a:bodyPr anchor="b">
            <a:noAutofit/>
          </a:bodyPr>
          <a:lstStyle>
            <a:lvl1pPr marL="0" indent="0">
              <a:buNone/>
              <a:defRPr sz="2500" baseline="0">
                <a:solidFill>
                  <a:schemeClr val="bg1"/>
                </a:solidFill>
                <a:latin typeface="Myriad Pro Ligh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Photo caption to go here</a:t>
            </a:r>
          </a:p>
        </p:txBody>
      </p:sp>
      <p:pic>
        <p:nvPicPr>
          <p:cNvPr id="6" name="Picture 2" descr="M:\MARKETING\Administration\Rebranding\CSE Logo\CSE_logo_trademark\CSE_logo_TM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05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8" y="1143000"/>
            <a:ext cx="3184600" cy="5715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>
            <a:lvl1pPr algn="l">
              <a:defRPr sz="2500">
                <a:solidFill>
                  <a:schemeClr val="bg1"/>
                </a:solidFill>
                <a:latin typeface="Myriad Pro Black" pitchFamily="34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11" name="Picture 10" descr="M:\MARKETING\Administration\Rebranding\CSE Logo\CSE_logo_trademark\CSE_logo_whitewords_TM_RGB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4006"/>
            <a:ext cx="1992508" cy="4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11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66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8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1" r:id="rId5"/>
    <p:sldLayoutId id="2147483662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500" kern="1200" baseline="0">
          <a:solidFill>
            <a:schemeClr val="tx1"/>
          </a:solidFill>
          <a:latin typeface="Myriad Pro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Sustainable Focus: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Setting the stage for tomorrow.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33375" y="4495800"/>
            <a:ext cx="5076825" cy="30480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Central Coast Sustainability Conference OCT 2015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Len Hering, RADM, USN (ret), Executive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Things are Bad and Getting Worse</a:t>
            </a:r>
            <a:endParaRPr lang="en-US" b="1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166" y="1066800"/>
            <a:ext cx="34436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8" y="990600"/>
            <a:ext cx="79659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14588"/>
            <a:ext cx="88392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65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Devastation on a grand scale</a:t>
            </a:r>
            <a:endParaRPr lang="en-US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01" y="1066800"/>
            <a:ext cx="64147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3352800"/>
            <a:ext cx="729699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“If water allocations are not rebalanced and restored to California, 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35% of the states dairy farms may be forced to close in 2015.”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219200"/>
            <a:ext cx="644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Australian farmers are forced to make a difficult decision.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620000" cy="50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6" y="381001"/>
            <a:ext cx="7888987" cy="573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61950"/>
            <a:ext cx="8458201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9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9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2741613"/>
            <a:ext cx="80772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idx="1"/>
          </p:nvPr>
        </p:nvSpPr>
        <p:spPr>
          <a:xfrm>
            <a:off x="304800" y="3046413"/>
            <a:ext cx="7772400" cy="762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Population Explosion &amp; Its Effects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990600"/>
            <a:ext cx="687705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2209800"/>
            <a:ext cx="4944397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equivalent of  adding a China and India to the face of the globe in the next 40 years.</a:t>
            </a:r>
            <a:endParaRPr lang="en-US" sz="28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37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 bwMode="auto">
          <a:xfrm>
            <a:off x="0" y="-9525"/>
            <a:ext cx="8728272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2741613"/>
            <a:ext cx="70104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04800" y="3046413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500" kern="1200" baseline="0">
                <a:solidFill>
                  <a:schemeClr val="bg1"/>
                </a:solidFill>
                <a:latin typeface="Myriad Pro Light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Myriad Pro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Food Supply</a:t>
            </a:r>
          </a:p>
          <a:p>
            <a:r>
              <a:rPr lang="en-US" sz="1800" i="1" dirty="0" smtClean="0"/>
              <a:t>Excess taken to a new level</a:t>
            </a:r>
            <a:endParaRPr lang="en-US" sz="18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1924"/>
            <a:ext cx="70231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68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While the rest of the world starves</a:t>
            </a:r>
            <a:endParaRPr lang="en-US" b="1" i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33" y="1650188"/>
            <a:ext cx="6437934" cy="33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457201"/>
            <a:ext cx="62960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3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4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2741613"/>
            <a:ext cx="80772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type="body" idx="1"/>
          </p:nvPr>
        </p:nvSpPr>
        <p:spPr>
          <a:xfrm>
            <a:off x="304800" y="3046413"/>
            <a:ext cx="7772400" cy="762000"/>
          </a:xfrm>
        </p:spPr>
        <p:txBody>
          <a:bodyPr/>
          <a:lstStyle/>
          <a:p>
            <a:r>
              <a:rPr lang="en-US" dirty="0" smtClean="0"/>
              <a:t>Sea Level Rise &amp; Its Effects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" y="1090613"/>
            <a:ext cx="9022421" cy="4676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381000"/>
            <a:ext cx="96774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6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en.hering\Desktop\im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-480" r="7880" b="800"/>
          <a:stretch/>
        </p:blipFill>
        <p:spPr bwMode="auto">
          <a:xfrm>
            <a:off x="-20983" y="-28714"/>
            <a:ext cx="9164983" cy="55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304" y="56873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983" y="304800"/>
            <a:ext cx="31032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FFFFFF"/>
                </a:solidFill>
                <a:latin typeface="Myriad Pro"/>
                <a:cs typeface="Myriad Pro"/>
              </a:rPr>
              <a:t>Climate change is the biggest </a:t>
            </a:r>
            <a:endParaRPr lang="en-US" sz="3000" i="1" dirty="0" smtClean="0">
              <a:solidFill>
                <a:srgbClr val="FFFFFF"/>
              </a:solidFill>
              <a:latin typeface="Myriad Pro"/>
              <a:cs typeface="Myriad Pro"/>
            </a:endParaRPr>
          </a:p>
          <a:p>
            <a:pPr algn="ctr"/>
            <a:r>
              <a:rPr lang="en-US" sz="3000" i="1" dirty="0" smtClean="0">
                <a:solidFill>
                  <a:srgbClr val="FFFFFF"/>
                </a:solidFill>
                <a:latin typeface="Myriad Pro"/>
                <a:cs typeface="Myriad Pro"/>
              </a:rPr>
              <a:t>long</a:t>
            </a:r>
            <a:r>
              <a:rPr lang="en-US" sz="3000" i="1" dirty="0">
                <a:solidFill>
                  <a:srgbClr val="FFFFFF"/>
                </a:solidFill>
                <a:latin typeface="Myriad Pro"/>
                <a:cs typeface="Myriad Pro"/>
              </a:rPr>
              <a:t>-term security threat in the Pacific region.” </a:t>
            </a:r>
            <a:endParaRPr lang="en-US" sz="3000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7" y="5512810"/>
            <a:ext cx="70104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304800" y="5943601"/>
            <a:ext cx="7772400" cy="380999"/>
          </a:xfrm>
        </p:spPr>
        <p:txBody>
          <a:bodyPr/>
          <a:lstStyle/>
          <a:p>
            <a:r>
              <a:rPr lang="en-US" sz="1600" dirty="0" smtClean="0"/>
              <a:t>Admiral Sam Locklear, Commander U.S. Pacific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Command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535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Experts Agree, it’s not if, it’s when.</a:t>
            </a:r>
            <a:endParaRPr lang="en-US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3" y="1370806"/>
            <a:ext cx="28956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9286"/>
          <a:stretch/>
        </p:blipFill>
        <p:spPr bwMode="auto">
          <a:xfrm>
            <a:off x="5215466" y="1370806"/>
            <a:ext cx="27686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2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3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Where the rubber meets the road</a:t>
            </a:r>
            <a:endParaRPr lang="en-US" b="1" i="1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6937849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7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:\Marketing\_TRANSPORTATION\_CLEAN VEHICLE REBATE PROJECT\PEV Preso\Coll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-12329"/>
            <a:ext cx="70104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42900" y="228601"/>
            <a:ext cx="8458200" cy="914400"/>
          </a:xfrm>
        </p:spPr>
        <p:txBody>
          <a:bodyPr/>
          <a:lstStyle/>
          <a:p>
            <a:pPr algn="ctr"/>
            <a:r>
              <a:rPr lang="en-US" dirty="0" smtClean="0"/>
              <a:t>CSE Mission: </a:t>
            </a:r>
            <a:r>
              <a:rPr lang="en-US" b="1" dirty="0" smtClean="0"/>
              <a:t>Accelerate the transition to a sustainable world, powered by clean energy</a:t>
            </a:r>
          </a:p>
        </p:txBody>
      </p:sp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5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7" name="Picture 2" descr="C:\Users\len.hering\Desktop\energy-resources-renewables-fossil-fuel-urani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972685"/>
            <a:ext cx="6705600" cy="4909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6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Where there’s wind there’s energy</a:t>
            </a:r>
            <a:endParaRPr lang="en-US" b="1" i="1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86" y="1066800"/>
            <a:ext cx="63480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0" y="304800"/>
            <a:ext cx="8458200" cy="6019800"/>
            <a:chOff x="762000" y="304800"/>
            <a:chExt cx="8458200" cy="6019800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8458200" cy="601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828800" y="2812018"/>
              <a:ext cx="52886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anose="02020602080505020303" pitchFamily="18" charset="0"/>
                </a:rPr>
                <a:t>Combine it with storage and there’s 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skerville Old Face" panose="02020602080505020303" pitchFamily="18" charset="0"/>
                </a:rPr>
                <a:t>independence and security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4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 smtClean="0"/>
              <a:t>Geothermal, harnessing the earths own energy source</a:t>
            </a:r>
            <a:endParaRPr lang="en-US" b="1" i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30" y="1600200"/>
            <a:ext cx="631574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2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U.S. is a solar rich environment</a:t>
            </a:r>
            <a:endParaRPr lang="en-US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1219200"/>
            <a:ext cx="71659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42" l="1375" r="9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43" y="2133600"/>
            <a:ext cx="30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99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Utility Scale Solar</a:t>
            </a:r>
            <a:endParaRPr lang="en-US" b="1" i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"/>
          <a:stretch/>
        </p:blipFill>
        <p:spPr bwMode="auto">
          <a:xfrm>
            <a:off x="985743" y="1179513"/>
            <a:ext cx="7172513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80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Schools, Businesses and Colleges</a:t>
            </a:r>
            <a:endParaRPr lang="en-US" b="1" i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6604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7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Residential solar and small scale distributed generation</a:t>
            </a:r>
            <a:endParaRPr lang="en-US" b="1" i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82" y="1156369"/>
            <a:ext cx="6785436" cy="4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3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579119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0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It can even be artistic</a:t>
            </a:r>
            <a:endParaRPr lang="en-US" b="1" i="1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3657600"/>
            <a:ext cx="403860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2667000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24257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04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Lighting the way can be a revolution.</a:t>
            </a:r>
            <a:endParaRPr lang="en-US" b="1" i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" y="1235624"/>
            <a:ext cx="7620660" cy="41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934199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228725"/>
            <a:ext cx="69246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4995863"/>
            <a:ext cx="9906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$10.23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43725" y="4829056"/>
            <a:ext cx="1057274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$92.40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90.6% Cost savings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75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486400"/>
            <a:ext cx="70104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5791200"/>
            <a:ext cx="7772400" cy="762000"/>
          </a:xfrm>
        </p:spPr>
        <p:txBody>
          <a:bodyPr/>
          <a:lstStyle/>
          <a:p>
            <a:r>
              <a:rPr lang="en-US" dirty="0" smtClean="0"/>
              <a:t>3 Reasons for a Sustainable Future</a:t>
            </a:r>
          </a:p>
          <a:p>
            <a:r>
              <a:rPr lang="en-US" sz="1800" i="1" dirty="0" smtClean="0"/>
              <a:t>What are yours?</a:t>
            </a:r>
            <a:endParaRPr lang="en-US" sz="1800" i="1" dirty="0"/>
          </a:p>
        </p:txBody>
      </p:sp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8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Convert for a smarter future</a:t>
            </a:r>
            <a:endParaRPr lang="en-US" b="1" i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819150"/>
            <a:ext cx="6761163" cy="52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4343400"/>
            <a:ext cx="401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Co-locate for a higher more efficient use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1524000"/>
            <a:ext cx="4724809" cy="351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140982"/>
            <a:ext cx="3657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2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recycling serious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708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6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Think differently about the future; alter behaviors</a:t>
            </a:r>
            <a:endParaRPr lang="en-US" b="1" i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1753394"/>
            <a:ext cx="585787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684053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0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Smartscape where it make sense</a:t>
            </a:r>
            <a:endParaRPr lang="en-US" b="1" i="1" dirty="0"/>
          </a:p>
        </p:txBody>
      </p:sp>
      <p:pic>
        <p:nvPicPr>
          <p:cNvPr id="3074" name="Picture 2" descr="C:\Users\len.hering\Desktop\Pictures\smartscap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066800"/>
            <a:ext cx="67931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0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Change in the making</a:t>
            </a:r>
            <a:endParaRPr lang="en-US" b="1" i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399"/>
            <a:ext cx="6781800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3520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35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Solutions abound</a:t>
            </a:r>
            <a:endParaRPr lang="en-US" b="1" i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71" y="1066800"/>
            <a:ext cx="547325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5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Some are ahead of the curve</a:t>
            </a:r>
            <a:endParaRPr lang="en-US" b="1" i="1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59" y="1066800"/>
            <a:ext cx="70902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Every reduction and change counts</a:t>
            </a:r>
            <a:endParaRPr lang="en-US" b="1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24"/>
          <a:stretch/>
        </p:blipFill>
        <p:spPr bwMode="auto">
          <a:xfrm>
            <a:off x="956733" y="1066800"/>
            <a:ext cx="3136900" cy="227706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1660" r="4656" b="2116"/>
          <a:stretch/>
        </p:blipFill>
        <p:spPr bwMode="auto">
          <a:xfrm>
            <a:off x="5018617" y="1066800"/>
            <a:ext cx="3200400" cy="22390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/>
          <a:stretch/>
        </p:blipFill>
        <p:spPr bwMode="auto">
          <a:xfrm>
            <a:off x="963083" y="3733800"/>
            <a:ext cx="3124200" cy="236425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bombardier.com/files/en/supporting_docs/image_and_media/products/BT-PR-20090928-Zefiro_China_Rendering_Exterior1-H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r="11824"/>
          <a:stretch/>
        </p:blipFill>
        <p:spPr bwMode="auto">
          <a:xfrm>
            <a:off x="5018617" y="3657600"/>
            <a:ext cx="3200400" cy="24003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4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Title/Main Point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-228600" y="0"/>
            <a:ext cx="9398000" cy="6858000"/>
            <a:chOff x="510032" y="-57418"/>
            <a:chExt cx="8252968" cy="6445340"/>
          </a:xfrm>
        </p:grpSpPr>
        <p:pic>
          <p:nvPicPr>
            <p:cNvPr id="13" name="Picture 3" descr="C:\Users\len.hering\Desktop\war_iraq_milita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32" y="-57418"/>
              <a:ext cx="8252968" cy="644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" r="935"/>
            <a:stretch/>
          </p:blipFill>
          <p:spPr bwMode="auto">
            <a:xfrm>
              <a:off x="3743851" y="77929"/>
              <a:ext cx="4929928" cy="33021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-228600" y="5486400"/>
            <a:ext cx="91440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152400" y="5791200"/>
            <a:ext cx="7772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The 20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Century: Bloodiest in History</a:t>
            </a:r>
          </a:p>
          <a:p>
            <a:pPr marL="0" indent="0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Can we avoid a similar fate for the 21</a:t>
            </a:r>
            <a:r>
              <a:rPr lang="en-US" sz="1800" i="1" baseline="30000" dirty="0" smtClean="0">
                <a:solidFill>
                  <a:schemeClr val="bg1"/>
                </a:solidFill>
              </a:rPr>
              <a:t>st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800" i="1" dirty="0" smtClean="0">
                <a:solidFill>
                  <a:schemeClr val="bg1"/>
                </a:solidFill>
              </a:rPr>
              <a:t>century?</a:t>
            </a:r>
            <a:endParaRPr lang="en-US" sz="1800" i="1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43000"/>
            <a:ext cx="3184601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0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75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99" y="1143000"/>
            <a:ext cx="3184601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486400"/>
            <a:ext cx="70104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5791200"/>
            <a:ext cx="7772400" cy="762000"/>
          </a:xfrm>
        </p:spPr>
        <p:txBody>
          <a:bodyPr/>
          <a:lstStyle/>
          <a:p>
            <a:r>
              <a:rPr lang="en-US" dirty="0" smtClean="0"/>
              <a:t>3 Reasons for a Sustainable Future</a:t>
            </a:r>
          </a:p>
          <a:p>
            <a:r>
              <a:rPr lang="en-US" sz="1800" i="1" dirty="0" smtClean="0"/>
              <a:t>What are yours?</a:t>
            </a:r>
            <a:endParaRPr lang="en-US" sz="1800" i="1" dirty="0"/>
          </a:p>
        </p:txBody>
      </p:sp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3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ballardspahr.com/~/media/Images/Offices/Backgrounds/San-Diego.ash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-2828"/>
          <a:stretch/>
        </p:blipFill>
        <p:spPr bwMode="auto">
          <a:xfrm>
            <a:off x="0" y="-19050"/>
            <a:ext cx="9429750" cy="68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43000"/>
            <a:ext cx="3184601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5486400"/>
            <a:ext cx="7010400" cy="1371600"/>
          </a:xfrm>
          <a:prstGeom prst="rect">
            <a:avLst/>
          </a:prstGeom>
          <a:gradFill>
            <a:gsLst>
              <a:gs pos="66000">
                <a:schemeClr val="tx1">
                  <a:alpha val="75000"/>
                </a:schemeClr>
              </a:gs>
              <a:gs pos="0">
                <a:schemeClr val="tx1">
                  <a:alpha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5791200"/>
            <a:ext cx="7772400" cy="762000"/>
          </a:xfrm>
        </p:spPr>
        <p:txBody>
          <a:bodyPr/>
          <a:lstStyle/>
          <a:p>
            <a:r>
              <a:rPr lang="en-US" dirty="0" smtClean="0"/>
              <a:t>How sustainable are we?</a:t>
            </a:r>
          </a:p>
          <a:p>
            <a:r>
              <a:rPr lang="en-US" sz="1800" i="1" dirty="0" smtClean="0"/>
              <a:t>Reflecting on energy and AB 32</a:t>
            </a:r>
            <a:endParaRPr lang="en-US" sz="1800" i="1" dirty="0"/>
          </a:p>
        </p:txBody>
      </p:sp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uperwpp.com/wp-content/uploads/2012/05/galax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670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bg1"/>
                </a:solidFill>
              </a:rPr>
              <a:t>energycenter.org.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7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i="1" dirty="0" smtClean="0"/>
              <a:t>Placing things in perspective</a:t>
            </a:r>
            <a:endParaRPr lang="en-US" b="1" i="1" dirty="0"/>
          </a:p>
        </p:txBody>
      </p:sp>
      <p:pic>
        <p:nvPicPr>
          <p:cNvPr id="9" name="Picture 2" descr="M:\MARKETING\Administration\Rebranding\CSE Logo\CSE_logo_trademark\CSE_logo_TM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012022" cy="4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038600" cy="503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/>
          <p:cNvSpPr>
            <a:spLocks noGrp="1"/>
          </p:cNvSpPr>
          <p:nvPr>
            <p:ph idx="1"/>
          </p:nvPr>
        </p:nvSpPr>
        <p:spPr>
          <a:xfrm>
            <a:off x="4876800" y="1066800"/>
            <a:ext cx="3581400" cy="5029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i="1" dirty="0" smtClean="0">
                <a:latin typeface="Myriad Pro"/>
                <a:cs typeface="Myriad Pro"/>
              </a:rPr>
              <a:t>If this scale represented an entire year of time (365 days) man has been on the face of the earth for less than a minute!</a:t>
            </a:r>
            <a:endParaRPr lang="en-US" sz="1600" i="1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2888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supply and demand. 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6858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6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Ocean’s Health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Where life itself evolved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8768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2964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65579"/>
            <a:ext cx="9525000" cy="669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38212"/>
            <a:ext cx="69135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1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0"/>
            <a:ext cx="337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Man and Nature.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Humanity and Nature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315200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7457"/>
            <a:ext cx="7162800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762"/>
            <a:ext cx="817562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4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 smtClean="0"/>
              <a:t>The basic element of life:  fresh water</a:t>
            </a:r>
            <a:endParaRPr lang="en-US" b="1" i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2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12228</TotalTime>
  <Words>459</Words>
  <Application>Microsoft Office PowerPoint</Application>
  <PresentationFormat>On-screen Show (4:3)</PresentationFormat>
  <Paragraphs>68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Aharoni</vt:lpstr>
      <vt:lpstr>Arial</vt:lpstr>
      <vt:lpstr>Baskerville Old Face</vt:lpstr>
      <vt:lpstr>Calibri</vt:lpstr>
      <vt:lpstr>Myriad Pro</vt:lpstr>
      <vt:lpstr>Myriad Pro Black</vt:lpstr>
      <vt:lpstr>Myriad Pro Light</vt:lpstr>
      <vt:lpstr>Times New Roman</vt:lpstr>
      <vt:lpstr>Office Theme</vt:lpstr>
      <vt:lpstr>A Sustainable Focus:</vt:lpstr>
      <vt:lpstr>PowerPoint Presentation</vt:lpstr>
      <vt:lpstr>PowerPoint Presentation</vt:lpstr>
      <vt:lpstr>PowerPoint Presentation</vt:lpstr>
      <vt:lpstr>Placing things in perspective</vt:lpstr>
      <vt:lpstr>PowerPoint Presentation</vt:lpstr>
      <vt:lpstr>Our Ocean’s Health</vt:lpstr>
      <vt:lpstr>PowerPoint Presentation</vt:lpstr>
      <vt:lpstr>PowerPoint Presentation</vt:lpstr>
      <vt:lpstr>Things are Bad and Getting Worse</vt:lpstr>
      <vt:lpstr>Devastation on a grand scale</vt:lpstr>
      <vt:lpstr>PowerPoint Presentation</vt:lpstr>
      <vt:lpstr>PowerPoint Presentation</vt:lpstr>
      <vt:lpstr>While the rest of the world starves</vt:lpstr>
      <vt:lpstr>PowerPoint Presentation</vt:lpstr>
      <vt:lpstr>PowerPoint Presentation</vt:lpstr>
      <vt:lpstr>Experts Agree, it’s not if, it’s when.</vt:lpstr>
      <vt:lpstr>PowerPoint Presentation</vt:lpstr>
      <vt:lpstr>Where the rubber meets the road</vt:lpstr>
      <vt:lpstr>PowerPoint Presentation</vt:lpstr>
      <vt:lpstr>Where there’s wind there’s energy</vt:lpstr>
      <vt:lpstr>Geothermal, harnessing the earths own energy source</vt:lpstr>
      <vt:lpstr>U.S. is a solar rich environment</vt:lpstr>
      <vt:lpstr>Utility Scale Solar</vt:lpstr>
      <vt:lpstr>Schools, Businesses and Colleges</vt:lpstr>
      <vt:lpstr>Residential solar and small scale distributed generation</vt:lpstr>
      <vt:lpstr>PowerPoint Presentation</vt:lpstr>
      <vt:lpstr>It can even be artistic</vt:lpstr>
      <vt:lpstr>Lighting the way can be a revolution.</vt:lpstr>
      <vt:lpstr>Convert for a smarter future</vt:lpstr>
      <vt:lpstr>Take recycling serious</vt:lpstr>
      <vt:lpstr>Think differently about the future; alter behaviors</vt:lpstr>
      <vt:lpstr>Smartscape where it make sense</vt:lpstr>
      <vt:lpstr>Change in the making</vt:lpstr>
      <vt:lpstr>Solutions abound</vt:lpstr>
      <vt:lpstr>Some are ahead of the curve</vt:lpstr>
      <vt:lpstr>Every reduction and change counts</vt:lpstr>
      <vt:lpstr>Title/Main Point</vt:lpstr>
      <vt:lpstr>PowerPoint Presentation</vt:lpstr>
      <vt:lpstr>PowerPoint Presentation</vt:lpstr>
    </vt:vector>
  </TitlesOfParts>
  <Company>CCSE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Miller</dc:creator>
  <cp:lastModifiedBy>Jewel Snavely</cp:lastModifiedBy>
  <cp:revision>181</cp:revision>
  <dcterms:created xsi:type="dcterms:W3CDTF">2014-02-28T16:36:05Z</dcterms:created>
  <dcterms:modified xsi:type="dcterms:W3CDTF">2015-10-13T15:01:53Z</dcterms:modified>
</cp:coreProperties>
</file>