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handoutMasterIdLst>
    <p:handoutMasterId r:id="rId23"/>
  </p:handoutMasterIdLst>
  <p:sldIdLst>
    <p:sldId id="272" r:id="rId5"/>
    <p:sldId id="282" r:id="rId6"/>
    <p:sldId id="283" r:id="rId7"/>
    <p:sldId id="277" r:id="rId8"/>
    <p:sldId id="286" r:id="rId9"/>
    <p:sldId id="288" r:id="rId10"/>
    <p:sldId id="299" r:id="rId11"/>
    <p:sldId id="292" r:id="rId12"/>
    <p:sldId id="295" r:id="rId13"/>
    <p:sldId id="296" r:id="rId14"/>
    <p:sldId id="273" r:id="rId15"/>
    <p:sldId id="297" r:id="rId16"/>
    <p:sldId id="289" r:id="rId17"/>
    <p:sldId id="290" r:id="rId18"/>
    <p:sldId id="291" r:id="rId19"/>
    <p:sldId id="294" r:id="rId20"/>
    <p:sldId id="29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4A59"/>
    <a:srgbClr val="DAC684"/>
    <a:srgbClr val="615452"/>
    <a:srgbClr val="DC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autoAdjust="0"/>
    <p:restoredTop sz="61871" autoAdjust="0"/>
  </p:normalViewPr>
  <p:slideViewPr>
    <p:cSldViewPr snapToGrid="0">
      <p:cViewPr varScale="1">
        <p:scale>
          <a:sx n="51" d="100"/>
          <a:sy n="51" d="100"/>
        </p:scale>
        <p:origin x="-2430"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0" d="100"/>
          <a:sy n="70" d="100"/>
        </p:scale>
        <p:origin x="-329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0CF7E4C-071F-6347-9FA9-33DB48E297DE}" type="datetimeFigureOut">
              <a:rPr lang="en-US" smtClean="0"/>
              <a:t>10/13/2015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3A4EDE2-AA78-6444-8227-FA1A671EB628}" type="slidenum">
              <a:rPr lang="en-US" smtClean="0"/>
              <a:t>‹#›</a:t>
            </a:fld>
            <a:endParaRPr lang="en-US"/>
          </a:p>
        </p:txBody>
      </p:sp>
    </p:spTree>
    <p:extLst>
      <p:ext uri="{BB962C8B-B14F-4D97-AF65-F5344CB8AC3E}">
        <p14:creationId xmlns:p14="http://schemas.microsoft.com/office/powerpoint/2010/main" val="59067320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CD5768-970A-4785-9001-5B9DA3D3D1E1}" type="datetimeFigureOut">
              <a:rPr lang="en-US" smtClean="0"/>
              <a:t>10/13/2015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BA9AB9-89CE-4984-934A-E1B9308EC2EB}" type="slidenum">
              <a:rPr lang="en-US" smtClean="0"/>
              <a:t>‹#›</a:t>
            </a:fld>
            <a:endParaRPr lang="en-US"/>
          </a:p>
        </p:txBody>
      </p:sp>
    </p:spTree>
    <p:extLst>
      <p:ext uri="{BB962C8B-B14F-4D97-AF65-F5344CB8AC3E}">
        <p14:creationId xmlns:p14="http://schemas.microsoft.com/office/powerpoint/2010/main" val="14942852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Shape 101"/>
          <p:cNvSpPr>
            <a:spLocks noGrp="1" noRot="1" noChangeAspect="1"/>
          </p:cNvSpPr>
          <p:nvPr>
            <p:ph type="sldImg" idx="2"/>
          </p:nvPr>
        </p:nvSpPr>
        <p:spPr>
          <a:xfrm>
            <a:off x="1328738" y="1349375"/>
            <a:ext cx="4573587"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02" name="Shape 10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rgbClr val="000000"/>
                </a:solidFill>
                <a:latin typeface="Calibri"/>
                <a:ea typeface="Calibri"/>
                <a:cs typeface="Calibri"/>
                <a:sym typeface="Calibri"/>
              </a:rPr>
              <a:t>2</a:t>
            </a:fld>
            <a:endParaRPr lang="en" sz="1200" b="0" i="0" u="none" strike="noStrike" cap="none" baseline="0">
              <a:solidFill>
                <a:srgbClr val="000000"/>
              </a:solidFill>
              <a:latin typeface="Calibri"/>
              <a:ea typeface="Calibri"/>
              <a:cs typeface="Calibri"/>
              <a:sym typeface="Calibri"/>
            </a:endParaRPr>
          </a:p>
        </p:txBody>
      </p:sp>
      <p:sp>
        <p:nvSpPr>
          <p:cNvPr id="103" name="Shape 103"/>
          <p:cNvSpPr txBox="1"/>
          <p:nvPr/>
        </p:nvSpPr>
        <p:spPr>
          <a:xfrm>
            <a:off x="1118151" y="5096655"/>
            <a:ext cx="4845325" cy="427219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 sz="1100" b="0" i="0" u="none" strike="noStrike" cap="none" baseline="0">
                <a:solidFill>
                  <a:srgbClr val="000000"/>
                </a:solidFill>
                <a:latin typeface="Calibri"/>
                <a:ea typeface="Calibri"/>
                <a:cs typeface="Calibri"/>
                <a:sym typeface="Calibri"/>
              </a:rPr>
              <a:t>Appendix</a:t>
            </a:r>
          </a:p>
          <a:p>
            <a:pPr marL="0" marR="0" lvl="0" indent="0" algn="l" rtl="0">
              <a:spcBef>
                <a:spcPts val="0"/>
              </a:spcBef>
              <a:buNone/>
            </a:pPr>
            <a:endParaRPr sz="1100" b="0" i="0" u="none" strike="noStrike" cap="none" baseline="0">
              <a:solidFill>
                <a:srgbClr val="000000"/>
              </a:solidFill>
              <a:latin typeface="Calibri"/>
              <a:ea typeface="Calibri"/>
              <a:cs typeface="Calibri"/>
              <a:sym typeface="Calibri"/>
            </a:endParaRPr>
          </a:p>
          <a:p>
            <a:pPr marL="168244" marR="0" lvl="0" indent="-168244" algn="l" rtl="0">
              <a:spcBef>
                <a:spcPts val="0"/>
              </a:spcBef>
              <a:buClr>
                <a:srgbClr val="000000"/>
              </a:buClr>
              <a:buSzPct val="100000"/>
              <a:buFont typeface="Arial"/>
              <a:buChar char="•"/>
            </a:pPr>
            <a:r>
              <a:rPr lang="en" sz="1100" b="0" i="0" u="none" strike="noStrike" cap="none" baseline="0">
                <a:solidFill>
                  <a:srgbClr val="000000"/>
                </a:solidFill>
                <a:latin typeface="Calibri"/>
                <a:ea typeface="Calibri"/>
                <a:cs typeface="Calibri"/>
                <a:sym typeface="Calibri"/>
              </a:rPr>
              <a:t>Here’s a quick overview of SoCalGas.  For more than 140 years, we’ve been providing safe and reliable service to our customers.  </a:t>
            </a:r>
            <a:br>
              <a:rPr lang="en" sz="1100" b="0" i="0" u="none" strike="noStrike" cap="none" baseline="0">
                <a:solidFill>
                  <a:srgbClr val="000000"/>
                </a:solidFill>
                <a:latin typeface="Calibri"/>
                <a:ea typeface="Calibri"/>
                <a:cs typeface="Calibri"/>
                <a:sym typeface="Calibri"/>
              </a:rPr>
            </a:br>
            <a:endParaRPr lang="en" sz="1100" b="0" i="0" u="none" strike="noStrike" cap="none" baseline="0">
              <a:solidFill>
                <a:srgbClr val="000000"/>
              </a:solidFill>
              <a:latin typeface="Calibri"/>
              <a:ea typeface="Calibri"/>
              <a:cs typeface="Calibri"/>
              <a:sym typeface="Calibri"/>
            </a:endParaRPr>
          </a:p>
          <a:p>
            <a:pPr marL="168244" marR="0" lvl="0" indent="-168244" algn="l" rtl="0">
              <a:spcBef>
                <a:spcPts val="0"/>
              </a:spcBef>
              <a:buClr>
                <a:srgbClr val="000000"/>
              </a:buClr>
              <a:buSzPct val="100000"/>
              <a:buFont typeface="Arial"/>
              <a:buChar char="•"/>
            </a:pPr>
            <a:r>
              <a:rPr lang="en" sz="1100" b="0" i="0" u="none" strike="noStrike" cap="none" baseline="0">
                <a:solidFill>
                  <a:srgbClr val="000000"/>
                </a:solidFill>
                <a:latin typeface="Calibri"/>
                <a:ea typeface="Calibri"/>
                <a:cs typeface="Calibri"/>
                <a:sym typeface="Calibri"/>
              </a:rPr>
              <a:t>We are the largest natural gas distribution utility in the U.S. with a service territory of 20,000 square miles.</a:t>
            </a:r>
            <a:br>
              <a:rPr lang="en" sz="1100" b="0" i="0" u="none" strike="noStrike" cap="none" baseline="0">
                <a:solidFill>
                  <a:srgbClr val="000000"/>
                </a:solidFill>
                <a:latin typeface="Calibri"/>
                <a:ea typeface="Calibri"/>
                <a:cs typeface="Calibri"/>
                <a:sym typeface="Calibri"/>
              </a:rPr>
            </a:br>
            <a:endParaRPr lang="en" sz="1100" b="0" i="0" u="none" strike="noStrike" cap="none" baseline="0">
              <a:solidFill>
                <a:srgbClr val="000000"/>
              </a:solidFill>
              <a:latin typeface="Calibri"/>
              <a:ea typeface="Calibri"/>
              <a:cs typeface="Calibri"/>
              <a:sym typeface="Calibri"/>
            </a:endParaRPr>
          </a:p>
          <a:p>
            <a:pPr marL="168244" marR="0" lvl="0" indent="-168244" algn="l" rtl="0">
              <a:spcBef>
                <a:spcPts val="0"/>
              </a:spcBef>
              <a:buClr>
                <a:srgbClr val="000000"/>
              </a:buClr>
              <a:buSzPct val="100000"/>
              <a:buFont typeface="Arial"/>
              <a:buChar char="•"/>
            </a:pPr>
            <a:r>
              <a:rPr lang="en" sz="1100" b="0" i="0" u="none" strike="noStrike" cap="none" baseline="0">
                <a:solidFill>
                  <a:srgbClr val="000000"/>
                </a:solidFill>
                <a:latin typeface="Calibri"/>
                <a:ea typeface="Calibri"/>
                <a:cs typeface="Calibri"/>
                <a:sym typeface="Calibri"/>
              </a:rPr>
              <a:t>We serve nearly 21 million consumers through 5.8 million meters in more than 500 communities with a workforce of 8,000 employees.</a:t>
            </a:r>
            <a:br>
              <a:rPr lang="en" sz="1100" b="0" i="0" u="none" strike="noStrike" cap="none" baseline="0">
                <a:solidFill>
                  <a:srgbClr val="000000"/>
                </a:solidFill>
                <a:latin typeface="Calibri"/>
                <a:ea typeface="Calibri"/>
                <a:cs typeface="Calibri"/>
                <a:sym typeface="Calibri"/>
              </a:rPr>
            </a:br>
            <a:endParaRPr lang="en" sz="1100" b="0" i="0" u="none" strike="noStrike" cap="none" baseline="0">
              <a:solidFill>
                <a:srgbClr val="000000"/>
              </a:solidFill>
              <a:latin typeface="Calibri"/>
              <a:ea typeface="Calibri"/>
              <a:cs typeface="Calibri"/>
              <a:sym typeface="Calibri"/>
            </a:endParaRPr>
          </a:p>
          <a:p>
            <a:pPr marL="168244" marR="0" lvl="0" indent="-168244" algn="l" rtl="0">
              <a:spcBef>
                <a:spcPts val="0"/>
              </a:spcBef>
              <a:buClr>
                <a:srgbClr val="000000"/>
              </a:buClr>
              <a:buSzPct val="100000"/>
              <a:buFont typeface="Arial"/>
              <a:buChar char="•"/>
            </a:pPr>
            <a:r>
              <a:rPr lang="en" sz="1100" b="0" i="0" u="none" strike="noStrike" cap="none" baseline="0">
                <a:solidFill>
                  <a:srgbClr val="000000"/>
                </a:solidFill>
                <a:latin typeface="Calibri"/>
                <a:ea typeface="Calibri"/>
                <a:cs typeface="Calibri"/>
                <a:sym typeface="Calibri"/>
              </a:rPr>
              <a:t>The safety of our customers, employees and the communities we serve is our top priority.</a:t>
            </a:r>
          </a:p>
        </p:txBody>
      </p:sp>
      <p:sp>
        <p:nvSpPr>
          <p:cNvPr id="104" name="Shape 10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Aggressive renewable energy penetration </a:t>
            </a:r>
          </a:p>
          <a:p>
            <a:r>
              <a:rPr lang="en-US" dirty="0" smtClean="0"/>
              <a:t>Paying Sweden to offload electricity </a:t>
            </a:r>
          </a:p>
          <a:p>
            <a:r>
              <a:rPr lang="en-US" dirty="0" smtClean="0"/>
              <a:t>Cycle its coal plants up and down to address duck curve , causing emissions that negate gains from solar </a:t>
            </a:r>
          </a:p>
          <a:p>
            <a:r>
              <a:rPr lang="en-US" dirty="0" smtClean="0"/>
              <a:t>CA might soon be in similar generation </a:t>
            </a:r>
          </a:p>
          <a:p>
            <a:r>
              <a:rPr lang="en-US" dirty="0" smtClean="0"/>
              <a:t>UC Irvine studies show that even with 50% renewable penetration by 2050, ozone concentrations in SoCal actually get worse due to fast ramping </a:t>
            </a:r>
            <a:r>
              <a:rPr lang="en-US" dirty="0" err="1" smtClean="0"/>
              <a:t>peaker</a:t>
            </a:r>
            <a:r>
              <a:rPr lang="en-US" dirty="0" smtClean="0"/>
              <a:t> plants </a:t>
            </a:r>
          </a:p>
          <a:p>
            <a:r>
              <a:rPr lang="en-US" dirty="0" smtClean="0"/>
              <a:t>Offload to Nevada? </a:t>
            </a:r>
          </a:p>
          <a:p>
            <a:endParaRPr lang="en-US" dirty="0" smtClean="0"/>
          </a:p>
          <a:p>
            <a:r>
              <a:rPr lang="en-US" dirty="0" smtClean="0"/>
              <a:t>Projects are being developed in which surplus electricity is used to power </a:t>
            </a:r>
            <a:r>
              <a:rPr lang="en-US" dirty="0" err="1" smtClean="0"/>
              <a:t>electrolysers</a:t>
            </a:r>
            <a:r>
              <a:rPr lang="en-US" dirty="0" smtClean="0"/>
              <a:t> that will split water into its component parts, with the hydrogen being directly injected into natural gas pipelines for storage. </a:t>
            </a:r>
          </a:p>
          <a:p>
            <a:r>
              <a:rPr lang="en-US" dirty="0" smtClean="0"/>
              <a:t>The concept has become known as “Power to Gas” or P2G</a:t>
            </a:r>
          </a:p>
          <a:p>
            <a:r>
              <a:rPr lang="en-US" dirty="0" smtClean="0"/>
              <a:t>Power-to-Gas</a:t>
            </a:r>
          </a:p>
          <a:p>
            <a:pPr lvl="1"/>
            <a:r>
              <a:rPr lang="en-US" dirty="0" smtClean="0"/>
              <a:t>Excess Renewables (no offloading to Nevada) </a:t>
            </a:r>
          </a:p>
          <a:p>
            <a:pPr lvl="1"/>
            <a:r>
              <a:rPr lang="en-US" dirty="0" smtClean="0"/>
              <a:t>Through electrolysis, pull out the Hydrogen </a:t>
            </a:r>
          </a:p>
          <a:p>
            <a:pPr lvl="1"/>
            <a:r>
              <a:rPr lang="en-US" dirty="0" smtClean="0"/>
              <a:t>Pump hydrogen into natural gas pipeline (testing up to 10-20%) </a:t>
            </a:r>
          </a:p>
          <a:p>
            <a:pPr lvl="1"/>
            <a:r>
              <a:rPr lang="en-US" dirty="0" smtClean="0"/>
              <a:t>Or combine with Carbon source (Power Plant) </a:t>
            </a:r>
          </a:p>
          <a:p>
            <a:pPr lvl="1"/>
            <a:r>
              <a:rPr lang="en-US" dirty="0" smtClean="0"/>
              <a:t>Create synthetic methane (CH4) and pump into natural gas pipeline (for electric generation, fuel cells, typical uses) </a:t>
            </a:r>
          </a:p>
          <a:p>
            <a:pPr lvl="1"/>
            <a:r>
              <a:rPr lang="en-US" dirty="0" smtClean="0"/>
              <a:t>Imagine pipeline infrastructure as huge battery (infrastructure already paid for by YOU) </a:t>
            </a:r>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lIns="91427" tIns="45713" rIns="91427" bIns="45713"/>
          <a:lstStyle/>
          <a:p>
            <a:fld id="{35AE3CEB-AF58-40E9-9D05-89F29B905CA5}" type="slidenum">
              <a:rPr lang="en-US" smtClean="0">
                <a:solidFill>
                  <a:prstClr val="black"/>
                </a:solidFill>
              </a:rPr>
              <a:pPr/>
              <a:t>13</a:t>
            </a:fld>
            <a:endParaRPr lang="en-US" dirty="0">
              <a:solidFill>
                <a:prstClr val="black"/>
              </a:solidFill>
            </a:endParaRPr>
          </a:p>
        </p:txBody>
      </p:sp>
    </p:spTree>
    <p:extLst>
      <p:ext uri="{BB962C8B-B14F-4D97-AF65-F5344CB8AC3E}">
        <p14:creationId xmlns:p14="http://schemas.microsoft.com/office/powerpoint/2010/main" val="2718833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0DDCE5-9771-4977-A9DC-24FE0BCA7D25}" type="slidenum">
              <a:rPr lang="en-US" smtClean="0"/>
              <a:t>15</a:t>
            </a:fld>
            <a:endParaRPr lang="en-US"/>
          </a:p>
        </p:txBody>
      </p:sp>
    </p:spTree>
    <p:extLst>
      <p:ext uri="{BB962C8B-B14F-4D97-AF65-F5344CB8AC3E}">
        <p14:creationId xmlns:p14="http://schemas.microsoft.com/office/powerpoint/2010/main" val="15656705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Energy transport and storage is increasingly important </a:t>
            </a:r>
          </a:p>
          <a:p>
            <a:r>
              <a:rPr lang="en-US" dirty="0" smtClean="0"/>
              <a:t>Existing natural gas infrastructure offers a high transport and storage capacity </a:t>
            </a:r>
          </a:p>
          <a:p>
            <a:r>
              <a:rPr lang="en-US" dirty="0" smtClean="0"/>
              <a:t>Power to hydrogen and injection in the gas grid is attractive, especially if the local power grid capacity is insufficient </a:t>
            </a:r>
          </a:p>
          <a:p>
            <a:r>
              <a:rPr lang="en-US" dirty="0" smtClean="0"/>
              <a:t>Many types of power generation is already connected to the gas grid (fuel cells, CHP) </a:t>
            </a:r>
          </a:p>
          <a:p>
            <a:r>
              <a:rPr lang="en-US" dirty="0" smtClean="0"/>
              <a:t>Interaction between gas grids and power grids will increase </a:t>
            </a:r>
          </a:p>
          <a:p>
            <a:r>
              <a:rPr lang="en-US" dirty="0" smtClean="0"/>
              <a:t>Smart communication and control systems are mandatory to create smart grids </a:t>
            </a:r>
          </a:p>
          <a:p>
            <a:endParaRPr lang="en-US" dirty="0"/>
          </a:p>
        </p:txBody>
      </p:sp>
      <p:sp>
        <p:nvSpPr>
          <p:cNvPr id="4" name="Slide Number Placeholder 3"/>
          <p:cNvSpPr>
            <a:spLocks noGrp="1"/>
          </p:cNvSpPr>
          <p:nvPr>
            <p:ph type="sldNum" sz="quarter" idx="10"/>
          </p:nvPr>
        </p:nvSpPr>
        <p:spPr/>
        <p:txBody>
          <a:bodyPr/>
          <a:lstStyle/>
          <a:p>
            <a:fld id="{7CBA9AB9-89CE-4984-934A-E1B9308EC2EB}" type="slidenum">
              <a:rPr lang="en-US" smtClean="0"/>
              <a:t>16</a:t>
            </a:fld>
            <a:endParaRPr lang="en-US"/>
          </a:p>
        </p:txBody>
      </p:sp>
    </p:spTree>
    <p:extLst>
      <p:ext uri="{BB962C8B-B14F-4D97-AF65-F5344CB8AC3E}">
        <p14:creationId xmlns:p14="http://schemas.microsoft.com/office/powerpoint/2010/main" val="465518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13" name="Shape 113"/>
          <p:cNvSpPr txBox="1">
            <a:spLocks noGrp="1"/>
          </p:cNvSpPr>
          <p:nvPr>
            <p:ph type="body" idx="1"/>
          </p:nvPr>
        </p:nvSpPr>
        <p:spPr>
          <a:xfrm>
            <a:off x="685800" y="4343400"/>
            <a:ext cx="5486399" cy="4114799"/>
          </a:xfrm>
          <a:prstGeom prst="rect">
            <a:avLst/>
          </a:prstGeom>
          <a:noFill/>
          <a:ln>
            <a:noFill/>
          </a:ln>
        </p:spPr>
        <p:txBody>
          <a:bodyPr lIns="91325" tIns="45650" rIns="91325" bIns="45650" anchor="t" anchorCtr="0">
            <a:noAutofit/>
          </a:bodyPr>
          <a:lstStyle/>
          <a:p>
            <a:pPr marL="0" marR="0" lvl="0" indent="0" algn="l" rtl="0">
              <a:spcBef>
                <a:spcPts val="0"/>
              </a:spcBef>
              <a:buSzPct val="25000"/>
              <a:buNone/>
            </a:pPr>
            <a:r>
              <a:rPr lang="en" sz="1100" b="1" i="0" u="none" strike="noStrike" cap="none" baseline="0" dirty="0" smtClean="0">
                <a:solidFill>
                  <a:schemeClr val="dk1"/>
                </a:solidFill>
                <a:latin typeface="Calibri"/>
                <a:ea typeface="Calibri"/>
                <a:cs typeface="Calibri"/>
                <a:sym typeface="Calibri"/>
              </a:rPr>
              <a:t>California’s </a:t>
            </a:r>
            <a:r>
              <a:rPr lang="en" sz="1100" b="1" i="0" u="none" strike="noStrike" cap="none" baseline="0" dirty="0">
                <a:solidFill>
                  <a:schemeClr val="dk1"/>
                </a:solidFill>
                <a:latin typeface="Calibri"/>
                <a:ea typeface="Calibri"/>
                <a:cs typeface="Calibri"/>
                <a:sym typeface="Calibri"/>
              </a:rPr>
              <a:t>Climate Change Policy:  Make Room for “Near-Zero” End Uses and Low Carbon Gas</a:t>
            </a:r>
          </a:p>
          <a:p>
            <a:pPr marL="165100" marR="0" lvl="0" indent="-101600" algn="l" rtl="0">
              <a:spcBef>
                <a:spcPts val="0"/>
              </a:spcBef>
              <a:buClr>
                <a:schemeClr val="dk1"/>
              </a:buClr>
              <a:buFont typeface="Arial"/>
              <a:buNone/>
            </a:pPr>
            <a:endParaRPr sz="1100" b="1" i="0" u="none" strike="noStrike" cap="none" baseline="0" dirty="0">
              <a:solidFill>
                <a:schemeClr val="dk1"/>
              </a:solidFill>
              <a:latin typeface="Calibri"/>
              <a:ea typeface="Calibri"/>
              <a:cs typeface="Calibri"/>
              <a:sym typeface="Calibri"/>
            </a:endParaRPr>
          </a:p>
          <a:p>
            <a:pPr marL="165100" marR="0" lvl="0" indent="-171450" algn="l" rtl="0">
              <a:spcBef>
                <a:spcPts val="0"/>
              </a:spcBef>
              <a:buClr>
                <a:schemeClr val="dk1"/>
              </a:buClr>
              <a:buSzPct val="100000"/>
              <a:buFont typeface="Arial"/>
              <a:buChar char="•"/>
            </a:pPr>
            <a:r>
              <a:rPr lang="en" sz="1100" b="0" i="0" u="none" strike="noStrike" cap="none" baseline="0" dirty="0">
                <a:solidFill>
                  <a:schemeClr val="dk1"/>
                </a:solidFill>
                <a:latin typeface="Calibri"/>
                <a:ea typeface="Calibri"/>
                <a:cs typeface="Calibri"/>
                <a:sym typeface="Calibri"/>
              </a:rPr>
              <a:t>Regulators focus on “de-carbonizing” electricity.</a:t>
            </a:r>
          </a:p>
          <a:p>
            <a:pPr marL="165100" marR="0" lvl="0" indent="-101600" algn="l" rtl="0">
              <a:spcBef>
                <a:spcPts val="0"/>
              </a:spcBef>
              <a:buClr>
                <a:schemeClr val="dk1"/>
              </a:buClr>
              <a:buFont typeface="Arial"/>
              <a:buNone/>
            </a:pPr>
            <a:endParaRPr sz="1100" b="0" i="0" u="none" strike="noStrike" cap="none" baseline="0" dirty="0">
              <a:solidFill>
                <a:schemeClr val="dk1"/>
              </a:solidFill>
              <a:latin typeface="Calibri"/>
              <a:ea typeface="Calibri"/>
              <a:cs typeface="Calibri"/>
              <a:sym typeface="Calibri"/>
            </a:endParaRPr>
          </a:p>
          <a:p>
            <a:pPr marL="165100" marR="0" lvl="0" indent="-171450" algn="l" rtl="0">
              <a:spcBef>
                <a:spcPts val="0"/>
              </a:spcBef>
              <a:buClr>
                <a:schemeClr val="dk1"/>
              </a:buClr>
              <a:buSzPct val="100000"/>
              <a:buFont typeface="Arial"/>
              <a:buChar char="•"/>
            </a:pPr>
            <a:r>
              <a:rPr lang="en" sz="1100" b="0" i="0" u="none" strike="noStrike" cap="none" baseline="0" dirty="0">
                <a:solidFill>
                  <a:schemeClr val="dk1"/>
                </a:solidFill>
                <a:latin typeface="Calibri"/>
                <a:ea typeface="Calibri"/>
                <a:cs typeface="Calibri"/>
                <a:sym typeface="Calibri"/>
              </a:rPr>
              <a:t>SoCalGas focused on “de-carbonizing”  the  pipeline</a:t>
            </a:r>
            <a:r>
              <a:rPr lang="en" sz="1100" b="0" i="0" u="none" strike="noStrike" cap="none" baseline="0" dirty="0" smtClean="0">
                <a:solidFill>
                  <a:schemeClr val="dk1"/>
                </a:solidFill>
                <a:latin typeface="Calibri"/>
                <a:ea typeface="Calibri"/>
                <a:cs typeface="Calibri"/>
                <a:sym typeface="Calibri"/>
              </a:rPr>
              <a:t>.</a:t>
            </a:r>
          </a:p>
          <a:p>
            <a:pPr marL="165100" marR="0" lvl="0" indent="-171450" algn="l" rtl="0">
              <a:spcBef>
                <a:spcPts val="0"/>
              </a:spcBef>
              <a:buClr>
                <a:schemeClr val="dk1"/>
              </a:buClr>
              <a:buSzPct val="100000"/>
              <a:buFont typeface="Arial"/>
              <a:buChar char="•"/>
            </a:pPr>
            <a:endParaRPr lang="en" sz="1100" b="0" i="0" u="none" strike="noStrike" cap="none" baseline="0" dirty="0" smtClean="0">
              <a:solidFill>
                <a:schemeClr val="dk1"/>
              </a:solidFill>
              <a:latin typeface="Calibri"/>
              <a:ea typeface="Calibri"/>
              <a:cs typeface="Calibri"/>
              <a:sym typeface="Calibri"/>
            </a:endParaRPr>
          </a:p>
          <a:p>
            <a:pPr marL="165100" marR="0" lvl="0" indent="-165100" algn="l" rtl="0">
              <a:spcBef>
                <a:spcPts val="0"/>
              </a:spcBef>
              <a:buClr>
                <a:schemeClr val="dk1"/>
              </a:buClr>
              <a:buSzPct val="100000"/>
              <a:buFont typeface="Arial"/>
              <a:buChar char="•"/>
            </a:pPr>
            <a:r>
              <a:rPr lang="en" sz="1100" b="0" i="0" u="none" strike="noStrike" cap="none" baseline="0" dirty="0" smtClean="0">
                <a:solidFill>
                  <a:schemeClr val="dk1"/>
                </a:solidFill>
                <a:latin typeface="+mn-lt"/>
                <a:ea typeface="Calibri"/>
                <a:cs typeface="Calibri"/>
                <a:sym typeface="Calibri"/>
              </a:rPr>
              <a:t>Over the mid- to longer-term, the use of renewable natural gas from existing agricultural feedstocks, waste water, and landfills, as well as hydrogen blends, will further lower the GHG profile of all natural gas applications.  Purpose grown crops and algae will expand the potential of renewable natural gas, lowering its GHG profile even further.  </a:t>
            </a:r>
          </a:p>
          <a:p>
            <a:pPr marL="0" marR="0" lvl="0" indent="0" algn="l" rtl="0">
              <a:spcBef>
                <a:spcPts val="0"/>
              </a:spcBef>
              <a:buSzPct val="25000"/>
              <a:buNone/>
            </a:pPr>
            <a:r>
              <a:rPr lang="en" sz="1100" b="0" i="0" u="none" strike="noStrike" cap="none" baseline="0" dirty="0" smtClean="0">
                <a:solidFill>
                  <a:schemeClr val="dk1"/>
                </a:solidFill>
                <a:latin typeface="+mn-lt"/>
                <a:ea typeface="Calibri"/>
                <a:cs typeface="Calibri"/>
                <a:sym typeface="Calibri"/>
              </a:rPr>
              <a:t> </a:t>
            </a:r>
          </a:p>
          <a:p>
            <a:pPr marL="165100" marR="0" lvl="0" indent="-165100" algn="l" rtl="0">
              <a:spcBef>
                <a:spcPts val="0"/>
              </a:spcBef>
              <a:buClr>
                <a:schemeClr val="dk1"/>
              </a:buClr>
              <a:buSzPct val="100000"/>
              <a:buFont typeface="Arial"/>
              <a:buChar char="•"/>
            </a:pPr>
            <a:r>
              <a:rPr lang="en" sz="1100" b="0" i="0" u="none" strike="noStrike" cap="none" baseline="0" dirty="0" smtClean="0">
                <a:solidFill>
                  <a:schemeClr val="dk1"/>
                </a:solidFill>
                <a:latin typeface="+mn-lt"/>
                <a:ea typeface="Calibri"/>
                <a:cs typeface="Calibri"/>
                <a:sym typeface="Calibri"/>
              </a:rPr>
              <a:t>New and smaller-scale hydrogen reformation technology can facilitate meeting today’s growing demand for hydrogen supply and refueling from the local natural gas distribution system.  And tomorrow’s new power-to-gas technologies, like batteries, will help us store our excess renewable electric generation within the gas supply and delivery infrastructure, as well as enable us to directly use a low-  to zero-carbon fuel for those natural gas applications we commonly use today.  </a:t>
            </a:r>
          </a:p>
          <a:p>
            <a:pPr marL="0" marR="0" lvl="0" indent="0" algn="l" rtl="0">
              <a:spcBef>
                <a:spcPts val="0"/>
              </a:spcBef>
              <a:buSzPct val="25000"/>
              <a:buNone/>
            </a:pPr>
            <a:r>
              <a:rPr lang="en" sz="1100" b="0" i="0" u="none" strike="noStrike" cap="none" baseline="0" dirty="0" smtClean="0">
                <a:solidFill>
                  <a:schemeClr val="dk1"/>
                </a:solidFill>
                <a:latin typeface="+mn-lt"/>
                <a:ea typeface="Calibri"/>
                <a:cs typeface="Calibri"/>
                <a:sym typeface="Calibri"/>
              </a:rPr>
              <a:t> </a:t>
            </a:r>
          </a:p>
          <a:p>
            <a:pPr marL="165100" marR="0" lvl="0" indent="-165100" algn="l" rtl="0">
              <a:spcBef>
                <a:spcPts val="0"/>
              </a:spcBef>
              <a:buClr>
                <a:schemeClr val="dk1"/>
              </a:buClr>
              <a:buSzPct val="100000"/>
              <a:buFont typeface="Arial"/>
              <a:buChar char="•"/>
            </a:pPr>
            <a:r>
              <a:rPr lang="en" sz="1100" b="0" i="0" u="none" strike="noStrike" cap="none" baseline="0" dirty="0" smtClean="0">
                <a:solidFill>
                  <a:schemeClr val="dk1"/>
                </a:solidFill>
                <a:latin typeface="+mn-lt"/>
                <a:ea typeface="Calibri"/>
                <a:cs typeface="Calibri"/>
                <a:sym typeface="Calibri"/>
              </a:rPr>
              <a:t>In 2050, SoCalGas will remain a local distribution company managing customer demand for natural gas, renewable natural gas, low carbon gas, hydrogen and blends.  There will continue to be demand for gas supply for a variety of residential, commercial and industrial uses, as well as for growing demand for transportation uses.  The methane molecule may be compressed, liquefied, conditioned, reformed, decarbonized or blended, but it will continue to be delivered by pipeline to meet a growing complexity of energy demand from a growing complexity of end use applications. </a:t>
            </a:r>
          </a:p>
          <a:p>
            <a:pPr marL="165100" marR="0" lvl="0" indent="-171450" algn="l" rtl="0">
              <a:spcBef>
                <a:spcPts val="0"/>
              </a:spcBef>
              <a:buClr>
                <a:schemeClr val="dk1"/>
              </a:buClr>
              <a:buSzPct val="100000"/>
              <a:buFont typeface="Arial"/>
              <a:buChar char="•"/>
            </a:pPr>
            <a:endParaRPr lang="en" sz="1100" b="0" i="0" u="none" strike="noStrike" cap="none" baseline="0" dirty="0">
              <a:solidFill>
                <a:schemeClr val="dk1"/>
              </a:solidFill>
              <a:latin typeface="Calibri"/>
              <a:ea typeface="Calibri"/>
              <a:cs typeface="Calibri"/>
              <a:sym typeface="Calibri"/>
            </a:endParaRPr>
          </a:p>
          <a:p>
            <a:pPr marL="0" marR="0" lvl="0" indent="0" algn="l" rtl="0">
              <a:spcBef>
                <a:spcPts val="0"/>
              </a:spcBef>
              <a:buNone/>
            </a:pPr>
            <a:endParaRPr sz="1100" b="0" i="0" u="none" strike="noStrike" cap="none" baseline="0" dirty="0">
              <a:solidFill>
                <a:schemeClr val="dk1"/>
              </a:solidFill>
              <a:latin typeface="Calibri"/>
              <a:ea typeface="Calibri"/>
              <a:cs typeface="Calibri"/>
              <a:sym typeface="Calibri"/>
            </a:endParaRPr>
          </a:p>
        </p:txBody>
      </p:sp>
      <p:sp>
        <p:nvSpPr>
          <p:cNvPr id="114" name="Shape 114"/>
          <p:cNvSpPr txBox="1">
            <a:spLocks noGrp="1"/>
          </p:cNvSpPr>
          <p:nvPr>
            <p:ph type="sldNum" idx="12"/>
          </p:nvPr>
        </p:nvSpPr>
        <p:spPr>
          <a:xfrm>
            <a:off x="3884613" y="8685213"/>
            <a:ext cx="2971799" cy="457199"/>
          </a:xfrm>
          <a:prstGeom prst="rect">
            <a:avLst/>
          </a:prstGeom>
          <a:noFill/>
          <a:ln>
            <a:noFill/>
          </a:ln>
        </p:spPr>
        <p:txBody>
          <a:bodyPr lIns="91325" tIns="45650" rIns="91325" bIns="45650" anchor="b" anchorCtr="0">
            <a:noAutofit/>
          </a:bodyPr>
          <a:lstStyle/>
          <a:p>
            <a:pPr marL="0" marR="0" lvl="0" indent="0" algn="r" rtl="0">
              <a:spcBef>
                <a:spcPts val="0"/>
              </a:spcBef>
              <a:buSzPct val="25000"/>
              <a:buNone/>
            </a:pPr>
            <a:fld id="{00000000-1234-1234-1234-123412341234}" type="slidenum">
              <a:rPr lang="en" sz="1200" b="0" i="0" u="none" strike="noStrike" cap="none" baseline="0">
                <a:solidFill>
                  <a:schemeClr val="dk1"/>
                </a:solidFill>
                <a:latin typeface="Calibri"/>
                <a:ea typeface="Calibri"/>
                <a:cs typeface="Calibri"/>
                <a:sym typeface="Calibri"/>
              </a:rPr>
              <a:t>3</a:t>
            </a:fld>
            <a:endParaRPr lang="en" sz="1200" b="0" i="0" u="none" strike="noStrike" cap="none" baseline="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ACA10CA-47AD-443B-ABE7-08E192516D6D}" type="slidenum">
              <a:rPr lang="en-US"/>
              <a:pPr fontAlgn="base">
                <a:spcBef>
                  <a:spcPct val="0"/>
                </a:spcBef>
                <a:spcAft>
                  <a:spcPct val="0"/>
                </a:spcAft>
                <a:defRPr/>
              </a:pPr>
              <a:t>4</a:t>
            </a:fld>
            <a:endParaRPr lang="en-US"/>
          </a:p>
        </p:txBody>
      </p:sp>
      <p:sp>
        <p:nvSpPr>
          <p:cNvPr id="28675" name="Rectangle 6"/>
          <p:cNvSpPr>
            <a:spLocks noGrp="1" noChangeArrowheads="1"/>
          </p:cNvSpPr>
          <p:nvPr>
            <p:ph type="body" idx="1"/>
          </p:nvPr>
        </p:nvSpPr>
        <p:spPr bwMode="auto">
          <a:xfrm>
            <a:off x="685800" y="4416426"/>
            <a:ext cx="5486400" cy="4183063"/>
          </a:xfrm>
          <a:noFill/>
        </p:spPr>
        <p:txBody>
          <a:bodyPr wrap="square" numCol="1" anchor="t" anchorCtr="0" compatLnSpc="1">
            <a:prstTxWarp prst="textNoShape">
              <a:avLst/>
            </a:prstTxWarp>
          </a:bodyPr>
          <a:lstStyle/>
          <a:p>
            <a:pPr eaLnBrk="1" hangingPunct="1"/>
            <a:endParaRPr lang="en-US" sz="24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Landfills</a:t>
            </a:r>
          </a:p>
          <a:p>
            <a:pPr marL="171450" indent="-171450">
              <a:buFont typeface="Arial" panose="020B0604020202020204" pitchFamily="34" charset="0"/>
              <a:buChar char="•"/>
            </a:pPr>
            <a:r>
              <a:rPr lang="en-US" dirty="0" smtClean="0"/>
              <a:t>Largest source</a:t>
            </a:r>
            <a:r>
              <a:rPr lang="en-US" baseline="0" dirty="0" smtClean="0"/>
              <a:t> of biogas</a:t>
            </a:r>
          </a:p>
          <a:p>
            <a:pPr marL="171450" indent="-171450">
              <a:buFont typeface="Arial" panose="020B0604020202020204" pitchFamily="34" charset="0"/>
              <a:buChar char="•"/>
            </a:pPr>
            <a:r>
              <a:rPr lang="en-US" baseline="0" dirty="0" smtClean="0"/>
              <a:t>Rule 30 revisions approved earlier this year allowing landfill gas on the pipeline</a:t>
            </a:r>
          </a:p>
          <a:p>
            <a:pPr marL="0" indent="0">
              <a:buFont typeface="Arial" panose="020B0604020202020204" pitchFamily="34" charset="0"/>
              <a:buNone/>
            </a:pPr>
            <a:r>
              <a:rPr lang="en-US" baseline="0" dirty="0" smtClean="0"/>
              <a:t>Landfill Diverted Organic waste</a:t>
            </a:r>
          </a:p>
          <a:p>
            <a:pPr marL="171450" indent="-171450">
              <a:buFont typeface="Arial" panose="020B0604020202020204" pitchFamily="34" charset="0"/>
              <a:buChar char="•"/>
            </a:pPr>
            <a:r>
              <a:rPr lang="en-US" baseline="0" dirty="0" smtClean="0"/>
              <a:t>Fed into digester</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smtClean="0">
                <a:solidFill>
                  <a:schemeClr val="tx1"/>
                </a:solidFill>
                <a:latin typeface="+mn-lt"/>
                <a:ea typeface="+mn-ea"/>
                <a:cs typeface="+mn-cs"/>
              </a:rPr>
              <a:t>Applicable Market: ~8.8 million tons of organic waste/year with an estimated biogas production of 72 million cubic feet per day</a:t>
            </a:r>
          </a:p>
          <a:p>
            <a:pPr marL="0" indent="0">
              <a:buFont typeface="Arial" panose="020B0604020202020204" pitchFamily="34" charset="0"/>
              <a:buNone/>
            </a:pPr>
            <a:r>
              <a:rPr lang="en-US" baseline="0" dirty="0" smtClean="0"/>
              <a:t>Wastewater Treatment Plants (WWTP)</a:t>
            </a:r>
          </a:p>
          <a:p>
            <a:pPr marL="0" indent="0">
              <a:buFont typeface="Arial" panose="020B0604020202020204" pitchFamily="34" charset="0"/>
              <a:buNone/>
            </a:pPr>
            <a:r>
              <a:rPr lang="en-US" baseline="0" dirty="0" smtClean="0"/>
              <a:t>Dairy Facilities</a:t>
            </a:r>
          </a:p>
          <a:p>
            <a:pPr marL="285750" indent="-285750">
              <a:buFont typeface="Arial" panose="020B0604020202020204" pitchFamily="34" charset="0"/>
              <a:buChar char="•"/>
            </a:pPr>
            <a:r>
              <a:rPr lang="en-US" sz="1700" kern="1200" dirty="0" smtClean="0">
                <a:solidFill>
                  <a:schemeClr val="tx1"/>
                </a:solidFill>
                <a:latin typeface="+mn-lt"/>
                <a:ea typeface="+mn-ea"/>
                <a:cs typeface="+mn-cs"/>
              </a:rPr>
              <a:t>1.1 million milking cows</a:t>
            </a:r>
          </a:p>
          <a:p>
            <a:pPr marL="285750" indent="-285750">
              <a:buFont typeface="Arial" panose="020B0604020202020204" pitchFamily="34" charset="0"/>
              <a:buChar char="•"/>
            </a:pPr>
            <a:r>
              <a:rPr lang="en-US" sz="1700" kern="1200" dirty="0" smtClean="0">
                <a:solidFill>
                  <a:schemeClr val="tx1"/>
                </a:solidFill>
                <a:latin typeface="+mn-lt"/>
                <a:ea typeface="+mn-ea"/>
                <a:cs typeface="+mn-cs"/>
              </a:rPr>
              <a:t>Over 800 dairies</a:t>
            </a:r>
          </a:p>
          <a:p>
            <a:pPr marL="285750" indent="-285750">
              <a:buFont typeface="Arial" panose="020B0604020202020204" pitchFamily="34" charset="0"/>
              <a:buChar char="•"/>
            </a:pPr>
            <a:r>
              <a:rPr lang="en-US" sz="1700" kern="1200" dirty="0" smtClean="0">
                <a:solidFill>
                  <a:schemeClr val="tx1"/>
                </a:solidFill>
                <a:latin typeface="+mn-lt"/>
                <a:ea typeface="+mn-ea"/>
                <a:cs typeface="+mn-cs"/>
              </a:rPr>
              <a:t>Estimated biogas production - 71 million cubic feet per day</a:t>
            </a:r>
          </a:p>
          <a:p>
            <a:pPr marL="0" indent="0">
              <a:buFont typeface="Arial" panose="020B0604020202020204" pitchFamily="34" charset="0"/>
              <a:buNone/>
            </a:pPr>
            <a:endParaRPr lang="en-US" baseline="0"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7CBA9AB9-89CE-4984-934A-E1B9308EC2EB}" type="slidenum">
              <a:rPr lang="en-US" smtClean="0"/>
              <a:t>5</a:t>
            </a:fld>
            <a:endParaRPr lang="en-US"/>
          </a:p>
        </p:txBody>
      </p:sp>
    </p:spTree>
    <p:extLst>
      <p:ext uri="{BB962C8B-B14F-4D97-AF65-F5344CB8AC3E}">
        <p14:creationId xmlns:p14="http://schemas.microsoft.com/office/powerpoint/2010/main" val="3990483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p>
            <a:fld id="{A703CD66-C0EE-43D5-AFC2-5F54EED021A9}" type="slidenum">
              <a:rPr lang="en-US" smtClean="0">
                <a:solidFill>
                  <a:prstClr val="black"/>
                </a:solidFill>
              </a:rPr>
              <a:pPr/>
              <a:t>6</a:t>
            </a:fld>
            <a:endParaRPr lang="en-US" dirty="0" smtClean="0">
              <a:solidFill>
                <a:prstClr val="black"/>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p:spPr>
        <p:txBody>
          <a:bodyPr/>
          <a:lstStyle/>
          <a:p>
            <a:pPr eaLnBrk="1" hangingPunct="1"/>
            <a:endParaRPr lang="en-US" dirty="0" smtClean="0">
              <a:latin typeface="+mj-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Oxnard, CA</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resulting electricity is used to power the onion processing plant, saving an estimated $700,000 annually in electrical costs.</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Additional savings come from the elimination of $400,000 in annual costs associated with hauling onion waste to farm fields. Greenhouse gas emissions are reduced through the elimination of hundreds of truck trips on California roadways that moved this waste stream each year. The result is increased energy independence, elimination of a significant waste stream, reduced operational costs and a smaller carbon footprint, with an estimated reduction of 14,500 metric tons of CO2e (equivalent) emissions per year.</a:t>
            </a: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The combination of the energy produced, cost savings generated and grant funding for renewable energy projects will result in a full payback of the $10.8 million total system cost in less than six years.</a:t>
            </a:r>
            <a:endParaRPr lang="en-US" dirty="0"/>
          </a:p>
        </p:txBody>
      </p:sp>
      <p:sp>
        <p:nvSpPr>
          <p:cNvPr id="4" name="Slide Number Placeholder 3"/>
          <p:cNvSpPr>
            <a:spLocks noGrp="1"/>
          </p:cNvSpPr>
          <p:nvPr>
            <p:ph type="sldNum" sz="quarter" idx="10"/>
          </p:nvPr>
        </p:nvSpPr>
        <p:spPr/>
        <p:txBody>
          <a:bodyPr/>
          <a:lstStyle/>
          <a:p>
            <a:fld id="{7CBA9AB9-89CE-4984-934A-E1B9308EC2EB}" type="slidenum">
              <a:rPr lang="en-US" smtClean="0"/>
              <a:t>9</a:t>
            </a:fld>
            <a:endParaRPr lang="en-US"/>
          </a:p>
        </p:txBody>
      </p:sp>
    </p:spTree>
    <p:extLst>
      <p:ext uri="{BB962C8B-B14F-4D97-AF65-F5344CB8AC3E}">
        <p14:creationId xmlns:p14="http://schemas.microsoft.com/office/powerpoint/2010/main" val="1879536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Fun Fact: </a:t>
            </a:r>
            <a:r>
              <a:rPr lang="en-US" dirty="0" err="1" smtClean="0"/>
              <a:t>SoCalGas</a:t>
            </a:r>
            <a:r>
              <a:rPr lang="en-US" baseline="0" dirty="0" smtClean="0"/>
              <a:t> Biogas Conditioning Service Tariff is referenced in SB County’s Energy and Climate Action Plan:</a:t>
            </a:r>
          </a:p>
          <a:p>
            <a:endParaRPr lang="en-US" baseline="0" dirty="0" smtClean="0"/>
          </a:p>
          <a:p>
            <a:r>
              <a:rPr lang="en-US" baseline="0" dirty="0" smtClean="0"/>
              <a:t>“</a:t>
            </a:r>
            <a:r>
              <a:rPr lang="en-US" dirty="0" smtClean="0"/>
              <a:t>Southern California Gas (</a:t>
            </a:r>
            <a:r>
              <a:rPr lang="en-US" dirty="0" err="1" smtClean="0"/>
              <a:t>SoCalGas</a:t>
            </a:r>
            <a:r>
              <a:rPr lang="en-US" dirty="0" smtClean="0"/>
              <a:t>) has optional tariffs provided to customers that allow </a:t>
            </a:r>
            <a:r>
              <a:rPr lang="en-US" dirty="0" err="1" smtClean="0"/>
              <a:t>SoCalGas</a:t>
            </a:r>
            <a:r>
              <a:rPr lang="en-US" dirty="0" smtClean="0"/>
              <a:t> to construct natural gas infrastructure and equipment on customer property. These tariffs are fully compensatory services. For example, the Biogas Conditioning/Upgrading Services Tariff allows customers to plan, design, procure, construct, own, operate, and maintain biogas conditioning and upgrading equipment on customer premises”</a:t>
            </a:r>
            <a:endParaRPr lang="en-US" dirty="0"/>
          </a:p>
        </p:txBody>
      </p:sp>
      <p:sp>
        <p:nvSpPr>
          <p:cNvPr id="4" name="Slide Number Placeholder 3"/>
          <p:cNvSpPr>
            <a:spLocks noGrp="1"/>
          </p:cNvSpPr>
          <p:nvPr>
            <p:ph type="sldNum" sz="quarter" idx="10"/>
          </p:nvPr>
        </p:nvSpPr>
        <p:spPr/>
        <p:txBody>
          <a:bodyPr/>
          <a:lstStyle/>
          <a:p>
            <a:fld id="{7CBA9AB9-89CE-4984-934A-E1B9308EC2EB}" type="slidenum">
              <a:rPr lang="en-US" smtClean="0"/>
              <a:t>10</a:t>
            </a:fld>
            <a:endParaRPr lang="en-US"/>
          </a:p>
        </p:txBody>
      </p:sp>
    </p:spTree>
    <p:extLst>
      <p:ext uri="{BB962C8B-B14F-4D97-AF65-F5344CB8AC3E}">
        <p14:creationId xmlns:p14="http://schemas.microsoft.com/office/powerpoint/2010/main" val="27257364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defined by the all knowing go-to source for every</a:t>
            </a:r>
            <a:r>
              <a:rPr lang="en-US" baseline="0" dirty="0" smtClean="0"/>
              <a:t> kind of information:</a:t>
            </a:r>
          </a:p>
          <a:p>
            <a:pPr marL="171450" indent="-171450">
              <a:buFont typeface="Arial" panose="020B0604020202020204" pitchFamily="34" charset="0"/>
              <a:buChar char="•"/>
            </a:pPr>
            <a:r>
              <a:rPr lang="en-US" baseline="0" dirty="0" smtClean="0"/>
              <a:t>Wikipedia defines P2G as (read slide) </a:t>
            </a:r>
            <a:endParaRPr lang="en-US" dirty="0"/>
          </a:p>
        </p:txBody>
      </p:sp>
      <p:sp>
        <p:nvSpPr>
          <p:cNvPr id="4" name="Slide Number Placeholder 3"/>
          <p:cNvSpPr>
            <a:spLocks noGrp="1"/>
          </p:cNvSpPr>
          <p:nvPr>
            <p:ph type="sldNum" sz="quarter" idx="10"/>
          </p:nvPr>
        </p:nvSpPr>
        <p:spPr/>
        <p:txBody>
          <a:bodyPr/>
          <a:lstStyle/>
          <a:p>
            <a:fld id="{7CBA9AB9-89CE-4984-934A-E1B9308EC2EB}" type="slidenum">
              <a:rPr lang="en-US" smtClean="0"/>
              <a:t>11</a:t>
            </a:fld>
            <a:endParaRPr lang="en-US"/>
          </a:p>
        </p:txBody>
      </p:sp>
    </p:spTree>
    <p:extLst>
      <p:ext uri="{BB962C8B-B14F-4D97-AF65-F5344CB8AC3E}">
        <p14:creationId xmlns:p14="http://schemas.microsoft.com/office/powerpoint/2010/main" val="2161205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23">
              <a:defRPr/>
            </a:pPr>
            <a:r>
              <a:rPr lang="en-US" sz="1100" b="1" dirty="0"/>
              <a:t>Slide #14:  Decarbonizing the Pipeline:  Power to Gas.  </a:t>
            </a:r>
          </a:p>
          <a:p>
            <a:pPr defTabSz="931723">
              <a:defRPr/>
            </a:pPr>
            <a:endParaRPr lang="en-US" sz="1100" dirty="0"/>
          </a:p>
          <a:p>
            <a:pPr marL="168244" indent="-168244" defTabSz="931723">
              <a:buFont typeface="Arial" panose="020B0604020202020204" pitchFamily="34" charset="0"/>
              <a:buChar char="•"/>
              <a:defRPr/>
            </a:pPr>
            <a:r>
              <a:rPr lang="en-US" sz="1100" dirty="0"/>
              <a:t>Moving from geologic methane to hydrogen blends and synthetic methane. </a:t>
            </a:r>
          </a:p>
          <a:p>
            <a:pPr defTabSz="931723">
              <a:defRPr/>
            </a:pPr>
            <a:endParaRPr lang="en-US" sz="1100" dirty="0"/>
          </a:p>
          <a:p>
            <a:pPr marL="168244" indent="-168244" defTabSz="931723">
              <a:buFont typeface="Arial" panose="020B0604020202020204" pitchFamily="34" charset="0"/>
              <a:buChar char="•"/>
              <a:defRPr/>
            </a:pPr>
            <a:r>
              <a:rPr lang="en-US" sz="1100" dirty="0"/>
              <a:t>Power-to-gas is another way of creating low/zero carbon fuel by directing renewable electricity that exceeds demand to power electrolysis of water (H</a:t>
            </a:r>
            <a:r>
              <a:rPr lang="en-US" sz="1100" baseline="-25000" dirty="0"/>
              <a:t>2</a:t>
            </a:r>
            <a:r>
              <a:rPr lang="en-US" sz="1100" dirty="0"/>
              <a:t>O) – producing a stream of H</a:t>
            </a:r>
            <a:r>
              <a:rPr lang="en-US" sz="1000" dirty="0"/>
              <a:t>2</a:t>
            </a:r>
            <a:r>
              <a:rPr lang="en-US" sz="1100" dirty="0"/>
              <a:t> gas and O</a:t>
            </a:r>
            <a:r>
              <a:rPr lang="en-US" sz="1000" dirty="0"/>
              <a:t>2</a:t>
            </a:r>
            <a:r>
              <a:rPr lang="en-US" sz="1100" dirty="0"/>
              <a:t>.  The hydrogen can then be injected into the existing natural gas pipeline system and mixed with the other gas supplies, or it can be methanated from another supply of C0</a:t>
            </a:r>
            <a:r>
              <a:rPr lang="en-US" sz="1000" dirty="0"/>
              <a:t>2</a:t>
            </a:r>
            <a:r>
              <a:rPr lang="en-US" sz="1100" dirty="0"/>
              <a:t> and injected into the pipeline and delivered and used for all gas applications as a zero-carbon gas supply.</a:t>
            </a:r>
          </a:p>
          <a:p>
            <a:endParaRPr lang="en-US" dirty="0"/>
          </a:p>
        </p:txBody>
      </p:sp>
      <p:sp>
        <p:nvSpPr>
          <p:cNvPr id="4" name="Slide Number Placeholder 3"/>
          <p:cNvSpPr>
            <a:spLocks noGrp="1"/>
          </p:cNvSpPr>
          <p:nvPr>
            <p:ph type="sldNum" sz="quarter" idx="10"/>
          </p:nvPr>
        </p:nvSpPr>
        <p:spPr/>
        <p:txBody>
          <a:bodyPr/>
          <a:lstStyle/>
          <a:p>
            <a:fld id="{AB3C5DA9-3374-4180-9506-076DBB0A83F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26448218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9" name="Rectangle 8"/>
          <p:cNvSpPr/>
          <p:nvPr userDrawn="1"/>
        </p:nvSpPr>
        <p:spPr>
          <a:xfrm>
            <a:off x="0" y="0"/>
            <a:ext cx="9144000"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C:\Users\mdossev\Documents\Work Files\PPT\- New PPT templates 2014\Final\Fix diamond\title-image.png"/>
          <p:cNvPicPr>
            <a:picLocks noChangeAspect="1" noChangeArrowheads="1"/>
          </p:cNvPicPr>
          <p:nvPr userDrawn="1"/>
        </p:nvPicPr>
        <p:blipFill rotWithShape="1">
          <a:blip r:embed="rId2" cstate="screen">
            <a:extLst>
              <a:ext uri="{28A0092B-C50C-407E-A947-70E740481C1C}">
                <a14:useLocalDpi xmlns:a14="http://schemas.microsoft.com/office/drawing/2010/main"/>
              </a:ext>
            </a:extLst>
          </a:blip>
          <a:srcRect/>
          <a:stretch/>
        </p:blipFill>
        <p:spPr bwMode="auto">
          <a:xfrm>
            <a:off x="4693448" y="-3007"/>
            <a:ext cx="4485734" cy="6890960"/>
          </a:xfrm>
          <a:prstGeom prst="rect">
            <a:avLst/>
          </a:prstGeom>
          <a:noFill/>
          <a:extLst>
            <a:ext uri="{909E8E84-426E-40DD-AFC4-6F175D3DCCD1}">
              <a14:hiddenFill xmlns:a14="http://schemas.microsoft.com/office/drawing/2010/main">
                <a:solidFill>
                  <a:srgbClr val="FFFFFF"/>
                </a:solidFill>
              </a14:hiddenFill>
            </a:ext>
          </a:extLst>
        </p:spPr>
      </p:pic>
      <p:sp>
        <p:nvSpPr>
          <p:cNvPr id="3" name="Subtitle 2"/>
          <p:cNvSpPr>
            <a:spLocks noGrp="1"/>
          </p:cNvSpPr>
          <p:nvPr userDrawn="1">
            <p:ph type="subTitle" idx="1"/>
          </p:nvPr>
        </p:nvSpPr>
        <p:spPr>
          <a:xfrm>
            <a:off x="564758" y="2981275"/>
            <a:ext cx="4303305" cy="729467"/>
          </a:xfrm>
        </p:spPr>
        <p:txBody>
          <a:bodyPr>
            <a:noAutofit/>
          </a:bodyPr>
          <a:lstStyle>
            <a:lvl1pPr marL="0" indent="0" algn="l">
              <a:buNone/>
              <a:defRPr sz="24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2" name="Title 1"/>
          <p:cNvSpPr>
            <a:spLocks noGrp="1"/>
          </p:cNvSpPr>
          <p:nvPr userDrawn="1">
            <p:ph type="ctrTitle"/>
          </p:nvPr>
        </p:nvSpPr>
        <p:spPr>
          <a:xfrm>
            <a:off x="564995" y="2165150"/>
            <a:ext cx="4297426" cy="792566"/>
          </a:xfrm>
        </p:spPr>
        <p:txBody>
          <a:bodyPr anchor="b" anchorCtr="0">
            <a:normAutofit/>
          </a:bodyPr>
          <a:lstStyle>
            <a:lvl1pPr algn="l">
              <a:defRPr sz="4000" b="1" cap="none" baseline="0">
                <a:solidFill>
                  <a:srgbClr val="004B91"/>
                </a:solidFill>
              </a:defRPr>
            </a:lvl1pPr>
          </a:lstStyle>
          <a:p>
            <a:r>
              <a:rPr lang="en-US" dirty="0" smtClean="0"/>
              <a:t>Click to edit Master title style</a:t>
            </a:r>
            <a:endParaRPr lang="en-US" dirty="0"/>
          </a:p>
        </p:txBody>
      </p:sp>
      <p:sp>
        <p:nvSpPr>
          <p:cNvPr id="11" name="Date Placeholder 3"/>
          <p:cNvSpPr>
            <a:spLocks noGrp="1"/>
          </p:cNvSpPr>
          <p:nvPr>
            <p:ph type="dt" sz="half" idx="2"/>
          </p:nvPr>
        </p:nvSpPr>
        <p:spPr>
          <a:xfrm>
            <a:off x="5172917" y="6513381"/>
            <a:ext cx="1120307"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14" name="Slide Number Placeholder 5"/>
          <p:cNvSpPr>
            <a:spLocks noGrp="1"/>
          </p:cNvSpPr>
          <p:nvPr>
            <p:ph type="sldNum" sz="quarter" idx="4"/>
          </p:nvPr>
        </p:nvSpPr>
        <p:spPr>
          <a:xfrm>
            <a:off x="4141200" y="6513381"/>
            <a:ext cx="8616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pPr/>
              <a:t>‹#›</a:t>
            </a:fld>
            <a:endParaRPr lang="en-US"/>
          </a:p>
        </p:txBody>
      </p:sp>
      <p:pic>
        <p:nvPicPr>
          <p:cNvPr id="10" name="Picture 9"/>
          <p:cNvPicPr>
            <a:picLocks noChangeAspect="1"/>
          </p:cNvPicPr>
          <p:nvPr userDrawn="1"/>
        </p:nvPicPr>
        <p:blipFill rotWithShape="1">
          <a:blip r:embed="rId3"/>
          <a:srcRect r="2447"/>
          <a:stretch/>
        </p:blipFill>
        <p:spPr>
          <a:xfrm>
            <a:off x="572768" y="5060106"/>
            <a:ext cx="2036450" cy="1277144"/>
          </a:xfrm>
          <a:prstGeom prst="rect">
            <a:avLst/>
          </a:prstGeom>
        </p:spPr>
      </p:pic>
    </p:spTree>
    <p:extLst>
      <p:ext uri="{BB962C8B-B14F-4D97-AF65-F5344CB8AC3E}">
        <p14:creationId xmlns:p14="http://schemas.microsoft.com/office/powerpoint/2010/main" val="7228493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5613" y="304800"/>
            <a:ext cx="8226425"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495800"/>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r>
              <a:rPr lang="en-US" dirty="0" smtClean="0"/>
              <a:t>2/27/2012</a:t>
            </a:r>
            <a:endParaRPr lang="en-US" dirty="0"/>
          </a:p>
        </p:txBody>
      </p:sp>
      <p:sp>
        <p:nvSpPr>
          <p:cNvPr id="5" name="Rectangle 5"/>
          <p:cNvSpPr>
            <a:spLocks noGrp="1" noChangeArrowheads="1"/>
          </p:cNvSpPr>
          <p:nvPr>
            <p:ph type="ftr" sz="quarter" idx="11"/>
          </p:nvPr>
        </p:nvSpPr>
        <p:spPr>
          <a:xfrm>
            <a:off x="2514600" y="6553200"/>
            <a:ext cx="3352800" cy="152400"/>
          </a:xfrm>
          <a:prstGeom prst="rect">
            <a:avLst/>
          </a:prstGeom>
          <a:ln/>
        </p:spPr>
        <p:txBody>
          <a:bodyPr/>
          <a:lstStyle>
            <a:lvl1pPr>
              <a:defRPr/>
            </a:lvl1pPr>
          </a:lstStyle>
          <a:p>
            <a:pPr>
              <a:defRPr/>
            </a:pPr>
            <a:r>
              <a:rPr lang="en-US" dirty="0">
                <a:solidFill>
                  <a:prstClr val="black"/>
                </a:solidFill>
              </a:rPr>
              <a:t>CONFIDENTIAL</a:t>
            </a:r>
          </a:p>
        </p:txBody>
      </p:sp>
      <p:sp>
        <p:nvSpPr>
          <p:cNvPr id="6" name="Rectangle 6"/>
          <p:cNvSpPr>
            <a:spLocks noGrp="1" noChangeArrowheads="1"/>
          </p:cNvSpPr>
          <p:nvPr>
            <p:ph type="sldNum" sz="quarter" idx="12"/>
          </p:nvPr>
        </p:nvSpPr>
        <p:spPr>
          <a:ln/>
        </p:spPr>
        <p:txBody>
          <a:bodyPr/>
          <a:lstStyle>
            <a:lvl1pPr>
              <a:defRPr/>
            </a:lvl1pPr>
          </a:lstStyle>
          <a:p>
            <a:pPr>
              <a:defRPr/>
            </a:pPr>
            <a:fld id="{CD31E57E-9009-4476-B942-AC97A4AE45FB}" type="slidenum">
              <a:rPr lang="en-US"/>
              <a:pPr>
                <a:defRPr/>
              </a:pPr>
              <a:t>‹#›</a:t>
            </a:fld>
            <a:endParaRPr lang="en-US" dirty="0"/>
          </a:p>
        </p:txBody>
      </p:sp>
    </p:spTree>
    <p:extLst>
      <p:ext uri="{BB962C8B-B14F-4D97-AF65-F5344CB8AC3E}">
        <p14:creationId xmlns:p14="http://schemas.microsoft.com/office/powerpoint/2010/main" val="197589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lvl1pPr>
              <a:defRPr sz="3400" cap="none" baseline="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37158"/>
            <a:ext cx="8229600" cy="4290402"/>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2"/>
          </p:nvPr>
        </p:nvSpPr>
        <p:spPr>
          <a:xfrm>
            <a:off x="5172917" y="6513381"/>
            <a:ext cx="1120307"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4141200" y="6513381"/>
            <a:ext cx="8616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4184161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814046"/>
            <a:ext cx="7772400" cy="1362075"/>
          </a:xfrm>
        </p:spPr>
        <p:txBody>
          <a:bodyPr anchor="t"/>
          <a:lstStyle>
            <a:lvl1pPr algn="l">
              <a:defRPr sz="40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313859"/>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Date Placeholder 3"/>
          <p:cNvSpPr>
            <a:spLocks noGrp="1"/>
          </p:cNvSpPr>
          <p:nvPr>
            <p:ph type="dt" sz="half" idx="2"/>
          </p:nvPr>
        </p:nvSpPr>
        <p:spPr>
          <a:xfrm>
            <a:off x="5172917" y="6513381"/>
            <a:ext cx="1120307"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4141200" y="6513381"/>
            <a:ext cx="8616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7687657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1776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17760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a:xfrm>
            <a:off x="5172917" y="6513381"/>
            <a:ext cx="1120307"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7" name="Slide Number Placeholder 5"/>
          <p:cNvSpPr>
            <a:spLocks noGrp="1"/>
          </p:cNvSpPr>
          <p:nvPr>
            <p:ph type="sldNum" sz="quarter" idx="4"/>
          </p:nvPr>
        </p:nvSpPr>
        <p:spPr>
          <a:xfrm>
            <a:off x="4141200" y="6513381"/>
            <a:ext cx="8616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48772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431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431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a:xfrm>
            <a:off x="5172917" y="6513381"/>
            <a:ext cx="1120307"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10" name="Slide Number Placeholder 5"/>
          <p:cNvSpPr>
            <a:spLocks noGrp="1"/>
          </p:cNvSpPr>
          <p:nvPr>
            <p:ph type="sldNum" sz="quarter" idx="11"/>
          </p:nvPr>
        </p:nvSpPr>
        <p:spPr>
          <a:xfrm>
            <a:off x="4141200" y="6513381"/>
            <a:ext cx="8616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8989202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2"/>
          </p:nvPr>
        </p:nvSpPr>
        <p:spPr>
          <a:xfrm>
            <a:off x="5172917" y="6513381"/>
            <a:ext cx="1120307"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6" name="Slide Number Placeholder 5"/>
          <p:cNvSpPr>
            <a:spLocks noGrp="1"/>
          </p:cNvSpPr>
          <p:nvPr>
            <p:ph type="sldNum" sz="quarter" idx="4"/>
          </p:nvPr>
        </p:nvSpPr>
        <p:spPr>
          <a:xfrm>
            <a:off x="4141200" y="6513381"/>
            <a:ext cx="8616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3372879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3"/>
          <p:cNvSpPr>
            <a:spLocks noGrp="1"/>
          </p:cNvSpPr>
          <p:nvPr>
            <p:ph type="dt" sz="half" idx="2"/>
          </p:nvPr>
        </p:nvSpPr>
        <p:spPr>
          <a:xfrm>
            <a:off x="5172917" y="6513381"/>
            <a:ext cx="1120307"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5" name="Slide Number Placeholder 5"/>
          <p:cNvSpPr>
            <a:spLocks noGrp="1"/>
          </p:cNvSpPr>
          <p:nvPr>
            <p:ph type="sldNum" sz="quarter" idx="4"/>
          </p:nvPr>
        </p:nvSpPr>
        <p:spPr>
          <a:xfrm>
            <a:off x="4141200" y="6513381"/>
            <a:ext cx="8616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3631601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76815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2"/>
            <a:ext cx="3008313" cy="432260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a:xfrm>
            <a:off x="5172917" y="6513381"/>
            <a:ext cx="1120307"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8" name="Slide Number Placeholder 5"/>
          <p:cNvSpPr>
            <a:spLocks noGrp="1"/>
          </p:cNvSpPr>
          <p:nvPr>
            <p:ph type="sldNum" sz="quarter" idx="4"/>
          </p:nvPr>
        </p:nvSpPr>
        <p:spPr>
          <a:xfrm>
            <a:off x="4141200" y="6513381"/>
            <a:ext cx="8616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445776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813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Date Placeholder 3"/>
          <p:cNvSpPr>
            <a:spLocks noGrp="1"/>
          </p:cNvSpPr>
          <p:nvPr>
            <p:ph type="dt" sz="half" idx="10"/>
          </p:nvPr>
        </p:nvSpPr>
        <p:spPr>
          <a:xfrm>
            <a:off x="5172917" y="6513381"/>
            <a:ext cx="1120307"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8" name="Slide Number Placeholder 5"/>
          <p:cNvSpPr>
            <a:spLocks noGrp="1"/>
          </p:cNvSpPr>
          <p:nvPr>
            <p:ph type="sldNum" sz="quarter" idx="4"/>
          </p:nvPr>
        </p:nvSpPr>
        <p:spPr>
          <a:xfrm>
            <a:off x="4141200" y="6513381"/>
            <a:ext cx="8616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pPr/>
              <a:t>‹#›</a:t>
            </a:fld>
            <a:endParaRPr lang="en-US"/>
          </a:p>
        </p:txBody>
      </p:sp>
    </p:spTree>
    <p:extLst>
      <p:ext uri="{BB962C8B-B14F-4D97-AF65-F5344CB8AC3E}">
        <p14:creationId xmlns:p14="http://schemas.microsoft.com/office/powerpoint/2010/main" val="2989282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360309"/>
            <a:ext cx="8229600" cy="9620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437158"/>
            <a:ext cx="8229600" cy="435866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053" name="Picture 5"/>
          <p:cNvPicPr>
            <a:picLocks noChangeAspect="1" noChangeArrowheads="1"/>
          </p:cNvPicPr>
          <p:nvPr userDrawn="1"/>
        </p:nvPicPr>
        <p:blipFill>
          <a:blip r:embed="rId12" cstate="screen">
            <a:extLst>
              <a:ext uri="{28A0092B-C50C-407E-A947-70E740481C1C}">
                <a14:useLocalDpi xmlns:a14="http://schemas.microsoft.com/office/drawing/2010/main"/>
              </a:ext>
            </a:extLst>
          </a:blip>
          <a:srcRect/>
          <a:stretch>
            <a:fillRect/>
          </a:stretch>
        </p:blipFill>
        <p:spPr bwMode="auto">
          <a:xfrm>
            <a:off x="0" y="0"/>
            <a:ext cx="9144000" cy="3055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Date Placeholder 3"/>
          <p:cNvSpPr>
            <a:spLocks noGrp="1"/>
          </p:cNvSpPr>
          <p:nvPr>
            <p:ph type="dt" sz="half" idx="2"/>
          </p:nvPr>
        </p:nvSpPr>
        <p:spPr>
          <a:xfrm>
            <a:off x="5172917" y="6513381"/>
            <a:ext cx="1120307"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endParaRPr lang="en-US"/>
          </a:p>
        </p:txBody>
      </p:sp>
      <p:sp>
        <p:nvSpPr>
          <p:cNvPr id="12" name="Slide Number Placeholder 5"/>
          <p:cNvSpPr>
            <a:spLocks noGrp="1"/>
          </p:cNvSpPr>
          <p:nvPr>
            <p:ph type="sldNum" sz="quarter" idx="4"/>
          </p:nvPr>
        </p:nvSpPr>
        <p:spPr>
          <a:xfrm>
            <a:off x="4141200" y="6513381"/>
            <a:ext cx="861600" cy="269738"/>
          </a:xfrm>
          <a:prstGeom prst="rect">
            <a:avLst/>
          </a:prstGeom>
        </p:spPr>
        <p:txBody>
          <a:bodyPr vert="horz" lIns="91440" tIns="45720" rIns="91440" bIns="45720" rtlCol="0" anchor="ctr"/>
          <a:lstStyle>
            <a:lvl1pPr algn="ctr">
              <a:defRPr sz="1200">
                <a:solidFill>
                  <a:srgbClr val="615452"/>
                </a:solidFill>
                <a:latin typeface="Arial" pitchFamily="34" charset="0"/>
                <a:cs typeface="Arial" pitchFamily="34" charset="0"/>
              </a:defRPr>
            </a:lvl1pPr>
          </a:lstStyle>
          <a:p>
            <a:fld id="{72410227-0A74-4DD0-97A1-EFCFB8B7378B}" type="slidenum">
              <a:rPr lang="en-US" smtClean="0"/>
              <a:pPr/>
              <a:t>‹#›</a:t>
            </a:fld>
            <a:endParaRPr lang="en-US"/>
          </a:p>
        </p:txBody>
      </p:sp>
      <p:pic>
        <p:nvPicPr>
          <p:cNvPr id="8" name="Picture 7"/>
          <p:cNvPicPr>
            <a:picLocks noChangeAspect="1"/>
          </p:cNvPicPr>
          <p:nvPr userDrawn="1"/>
        </p:nvPicPr>
        <p:blipFill rotWithShape="1">
          <a:blip r:embed="rId13" cstate="email">
            <a:extLst>
              <a:ext uri="{28A0092B-C50C-407E-A947-70E740481C1C}">
                <a14:useLocalDpi xmlns:a14="http://schemas.microsoft.com/office/drawing/2010/main"/>
              </a:ext>
            </a:extLst>
          </a:blip>
          <a:srcRect r="1225"/>
          <a:stretch/>
        </p:blipFill>
        <p:spPr>
          <a:xfrm>
            <a:off x="465775" y="6149475"/>
            <a:ext cx="2471612" cy="484053"/>
          </a:xfrm>
          <a:prstGeom prst="rect">
            <a:avLst/>
          </a:prstGeom>
        </p:spPr>
      </p:pic>
    </p:spTree>
    <p:extLst>
      <p:ext uri="{BB962C8B-B14F-4D97-AF65-F5344CB8AC3E}">
        <p14:creationId xmlns:p14="http://schemas.microsoft.com/office/powerpoint/2010/main" val="4264877020"/>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4" r:id="rId10"/>
  </p:sldLayoutIdLst>
  <p:hf hdr="0" ftr="0" dt="0"/>
  <p:txStyles>
    <p:titleStyle>
      <a:lvl1pPr algn="l" defTabSz="914400" rtl="0" eaLnBrk="1" latinLnBrk="0" hangingPunct="1">
        <a:spcBef>
          <a:spcPct val="0"/>
        </a:spcBef>
        <a:buNone/>
        <a:defRPr sz="3400" b="1" kern="1200">
          <a:solidFill>
            <a:srgbClr val="004B9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Clr>
          <a:schemeClr val="tx2"/>
        </a:buClr>
        <a:buSzPct val="100000"/>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tx2"/>
        </a:buClr>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tx2"/>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23.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mailto:gdanker@semprautilities.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e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1.jpeg"/><Relationship Id="rId11" Type="http://schemas.openxmlformats.org/officeDocument/2006/relationships/image" Target="../media/image16.png"/><Relationship Id="rId5" Type="http://schemas.openxmlformats.org/officeDocument/2006/relationships/image" Target="../media/image10.jpe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50656" y="317182"/>
            <a:ext cx="6935944" cy="854393"/>
          </a:xfrm>
        </p:spPr>
        <p:txBody>
          <a:bodyPr>
            <a:normAutofit/>
          </a:bodyPr>
          <a:lstStyle/>
          <a:p>
            <a:r>
              <a:rPr lang="en-US" sz="4400" dirty="0" smtClean="0">
                <a:effectLst>
                  <a:outerShdw blurRad="38100" dist="38100" dir="2700000" algn="tl">
                    <a:srgbClr val="000000">
                      <a:alpha val="43137"/>
                    </a:srgbClr>
                  </a:outerShdw>
                </a:effectLst>
              </a:rPr>
              <a:t>Renewable Natural Gas</a:t>
            </a:r>
            <a:endParaRPr lang="en-US" sz="4400" dirty="0">
              <a:effectLst>
                <a:outerShdw blurRad="38100" dist="38100" dir="2700000" algn="tl">
                  <a:srgbClr val="000000">
                    <a:alpha val="43137"/>
                  </a:srgbClr>
                </a:outerShdw>
              </a:effectLst>
            </a:endParaRPr>
          </a:p>
        </p:txBody>
      </p:sp>
      <p:sp>
        <p:nvSpPr>
          <p:cNvPr id="4" name="Slide Number Placeholder 3"/>
          <p:cNvSpPr>
            <a:spLocks noGrp="1"/>
          </p:cNvSpPr>
          <p:nvPr>
            <p:ph type="sldNum" sz="quarter" idx="4"/>
          </p:nvPr>
        </p:nvSpPr>
        <p:spPr/>
        <p:txBody>
          <a:bodyPr/>
          <a:lstStyle/>
          <a:p>
            <a:fld id="{72410227-0A74-4DD0-97A1-EFCFB8B7378B}" type="slidenum">
              <a:rPr lang="en-US" smtClean="0"/>
              <a:pPr/>
              <a:t>1</a:t>
            </a:fld>
            <a:endParaRPr lang="en-US"/>
          </a:p>
        </p:txBody>
      </p:sp>
      <p:sp>
        <p:nvSpPr>
          <p:cNvPr id="5" name="Subtitle 4"/>
          <p:cNvSpPr>
            <a:spLocks noGrp="1"/>
          </p:cNvSpPr>
          <p:nvPr>
            <p:ph type="subTitle" idx="1"/>
          </p:nvPr>
        </p:nvSpPr>
        <p:spPr>
          <a:xfrm>
            <a:off x="536183" y="1681113"/>
            <a:ext cx="4303305" cy="729467"/>
          </a:xfrm>
        </p:spPr>
        <p:txBody>
          <a:bodyPr/>
          <a:lstStyle/>
          <a:p>
            <a:r>
              <a:rPr lang="en-US" dirty="0" smtClean="0"/>
              <a:t>Central Coast </a:t>
            </a:r>
          </a:p>
          <a:p>
            <a:r>
              <a:rPr lang="en-US" dirty="0" smtClean="0"/>
              <a:t>Sustainability Summit </a:t>
            </a:r>
            <a:endParaRPr lang="en-US" dirty="0"/>
          </a:p>
        </p:txBody>
      </p:sp>
    </p:spTree>
    <p:extLst>
      <p:ext uri="{BB962C8B-B14F-4D97-AF65-F5344CB8AC3E}">
        <p14:creationId xmlns:p14="http://schemas.microsoft.com/office/powerpoint/2010/main" val="33434363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189" y="377563"/>
            <a:ext cx="8229600" cy="605849"/>
          </a:xfrm>
        </p:spPr>
        <p:txBody>
          <a:bodyPr>
            <a:normAutofit fontScale="90000"/>
          </a:bodyPr>
          <a:lstStyle/>
          <a:p>
            <a:r>
              <a:rPr lang="en-US" dirty="0" smtClean="0"/>
              <a:t>Biogas Conditioning Tariff</a:t>
            </a:r>
            <a:endParaRPr lang="en-US" dirty="0"/>
          </a:p>
        </p:txBody>
      </p:sp>
      <p:sp>
        <p:nvSpPr>
          <p:cNvPr id="5" name="Content Placeholder 4"/>
          <p:cNvSpPr>
            <a:spLocks noGrp="1"/>
          </p:cNvSpPr>
          <p:nvPr>
            <p:ph idx="1"/>
          </p:nvPr>
        </p:nvSpPr>
        <p:spPr>
          <a:xfrm>
            <a:off x="224287" y="828136"/>
            <a:ext cx="8695425" cy="5693434"/>
          </a:xfrm>
        </p:spPr>
        <p:txBody>
          <a:bodyPr>
            <a:normAutofit/>
          </a:bodyPr>
          <a:lstStyle/>
          <a:p>
            <a:pPr>
              <a:spcBef>
                <a:spcPts val="0"/>
              </a:spcBef>
              <a:spcAft>
                <a:spcPts val="600"/>
              </a:spcAft>
            </a:pPr>
            <a:endParaRPr lang="en-US" altLang="en-US" sz="1800" b="1" dirty="0" smtClean="0">
              <a:solidFill>
                <a:schemeClr val="tx2"/>
              </a:solidFill>
            </a:endParaRPr>
          </a:p>
          <a:p>
            <a:pPr>
              <a:spcBef>
                <a:spcPts val="0"/>
              </a:spcBef>
              <a:spcAft>
                <a:spcPts val="600"/>
              </a:spcAft>
            </a:pPr>
            <a:r>
              <a:rPr lang="en-US" altLang="en-US" sz="1800" b="1" dirty="0" smtClean="0">
                <a:solidFill>
                  <a:schemeClr val="tx2"/>
                </a:solidFill>
              </a:rPr>
              <a:t>Summary</a:t>
            </a:r>
            <a:r>
              <a:rPr lang="en-US" altLang="en-US" sz="1800" b="1" dirty="0">
                <a:solidFill>
                  <a:schemeClr val="tx2"/>
                </a:solidFill>
              </a:rPr>
              <a:t>: </a:t>
            </a:r>
            <a:r>
              <a:rPr lang="en-US" altLang="en-US" sz="1800" dirty="0">
                <a:solidFill>
                  <a:schemeClr val="tx2"/>
                </a:solidFill>
              </a:rPr>
              <a:t>The BCS Tariff is a new utility tariff that allows </a:t>
            </a:r>
            <a:r>
              <a:rPr lang="en-US" altLang="en-US" sz="1800" dirty="0" err="1">
                <a:solidFill>
                  <a:schemeClr val="tx2"/>
                </a:solidFill>
              </a:rPr>
              <a:t>SoCalGas</a:t>
            </a:r>
            <a:r>
              <a:rPr lang="en-US" altLang="en-US" sz="1800" dirty="0">
                <a:solidFill>
                  <a:schemeClr val="tx2"/>
                </a:solidFill>
              </a:rPr>
              <a:t> to design, install, own, operate &amp; maintain biogas conditioning/upgrading equipment on or adjacent to the customers premise</a:t>
            </a:r>
          </a:p>
          <a:p>
            <a:pPr lvl="1">
              <a:spcBef>
                <a:spcPts val="0"/>
              </a:spcBef>
              <a:spcAft>
                <a:spcPts val="400"/>
              </a:spcAft>
            </a:pPr>
            <a:r>
              <a:rPr lang="en-US" sz="1800" dirty="0" err="1">
                <a:solidFill>
                  <a:schemeClr val="tx2"/>
                </a:solidFill>
              </a:rPr>
              <a:t>SoCalGas</a:t>
            </a:r>
            <a:r>
              <a:rPr lang="en-US" sz="1800" dirty="0">
                <a:solidFill>
                  <a:schemeClr val="tx2"/>
                </a:solidFill>
              </a:rPr>
              <a:t> will not own the biogas entering or the upgraded biogas leaving the biogas conditioning/upgrading facility</a:t>
            </a:r>
            <a:endParaRPr lang="en-US" altLang="en-US" sz="1800" dirty="0">
              <a:solidFill>
                <a:schemeClr val="tx2"/>
              </a:solidFill>
            </a:endParaRPr>
          </a:p>
          <a:p>
            <a:pPr lvl="1">
              <a:spcBef>
                <a:spcPts val="0"/>
              </a:spcBef>
              <a:spcAft>
                <a:spcPts val="400"/>
              </a:spcAft>
            </a:pPr>
            <a:r>
              <a:rPr lang="en-US" altLang="en-US" sz="1800" dirty="0">
                <a:solidFill>
                  <a:schemeClr val="tx2"/>
                </a:solidFill>
              </a:rPr>
              <a:t>For pipeline injection, customer must pay for all costs associated with the interconnection </a:t>
            </a:r>
            <a:r>
              <a:rPr lang="en-US" altLang="en-US" sz="1800" dirty="0" smtClean="0">
                <a:solidFill>
                  <a:schemeClr val="tx2"/>
                </a:solidFill>
              </a:rPr>
              <a:t>facilities</a:t>
            </a:r>
          </a:p>
          <a:p>
            <a:pPr>
              <a:spcBef>
                <a:spcPts val="100"/>
              </a:spcBef>
              <a:spcAft>
                <a:spcPts val="100"/>
              </a:spcAft>
            </a:pPr>
            <a:endParaRPr lang="en-US" sz="1800" b="1" u="sng" dirty="0" smtClean="0">
              <a:solidFill>
                <a:schemeClr val="tx2"/>
              </a:solidFill>
            </a:endParaRPr>
          </a:p>
          <a:p>
            <a:pPr>
              <a:spcBef>
                <a:spcPts val="100"/>
              </a:spcBef>
              <a:spcAft>
                <a:spcPts val="100"/>
              </a:spcAft>
            </a:pPr>
            <a:r>
              <a:rPr lang="en-US" sz="1800" b="1" u="sng" dirty="0" smtClean="0">
                <a:solidFill>
                  <a:schemeClr val="tx2"/>
                </a:solidFill>
              </a:rPr>
              <a:t>What </a:t>
            </a:r>
            <a:r>
              <a:rPr lang="en-US" sz="1800" b="1" u="sng" dirty="0">
                <a:solidFill>
                  <a:schemeClr val="tx2"/>
                </a:solidFill>
              </a:rPr>
              <a:t>is included in </a:t>
            </a:r>
            <a:r>
              <a:rPr lang="en-US" sz="1800" b="1" u="sng" dirty="0" err="1">
                <a:solidFill>
                  <a:schemeClr val="tx2"/>
                </a:solidFill>
              </a:rPr>
              <a:t>SoCalGas</a:t>
            </a:r>
            <a:r>
              <a:rPr lang="en-US" sz="1800" b="1" u="sng" dirty="0">
                <a:solidFill>
                  <a:schemeClr val="tx2"/>
                </a:solidFill>
              </a:rPr>
              <a:t>’ turnkey </a:t>
            </a:r>
            <a:r>
              <a:rPr lang="en-US" sz="1800" b="1" u="sng" dirty="0" smtClean="0">
                <a:solidFill>
                  <a:schemeClr val="tx2"/>
                </a:solidFill>
              </a:rPr>
              <a:t>solution?</a:t>
            </a:r>
          </a:p>
          <a:p>
            <a:pPr lvl="1">
              <a:spcBef>
                <a:spcPts val="100"/>
              </a:spcBef>
              <a:spcAft>
                <a:spcPts val="100"/>
              </a:spcAft>
            </a:pPr>
            <a:r>
              <a:rPr lang="en-US" sz="1600" dirty="0" smtClean="0">
                <a:solidFill>
                  <a:schemeClr val="tx2"/>
                </a:solidFill>
              </a:rPr>
              <a:t>100</a:t>
            </a:r>
            <a:r>
              <a:rPr lang="en-US" sz="1600" dirty="0">
                <a:solidFill>
                  <a:schemeClr val="tx2"/>
                </a:solidFill>
              </a:rPr>
              <a:t>% of the upfront capital</a:t>
            </a:r>
          </a:p>
          <a:p>
            <a:pPr lvl="1">
              <a:spcBef>
                <a:spcPts val="100"/>
              </a:spcBef>
              <a:spcAft>
                <a:spcPts val="100"/>
              </a:spcAft>
            </a:pPr>
            <a:r>
              <a:rPr lang="en-US" sz="1600" dirty="0">
                <a:solidFill>
                  <a:schemeClr val="tx2"/>
                </a:solidFill>
              </a:rPr>
              <a:t>Biogas conditioning/upgrading facilities design</a:t>
            </a:r>
          </a:p>
          <a:p>
            <a:pPr lvl="1">
              <a:spcBef>
                <a:spcPts val="100"/>
              </a:spcBef>
              <a:spcAft>
                <a:spcPts val="100"/>
              </a:spcAft>
            </a:pPr>
            <a:r>
              <a:rPr lang="en-US" sz="1600" dirty="0">
                <a:solidFill>
                  <a:schemeClr val="tx2"/>
                </a:solidFill>
              </a:rPr>
              <a:t>Equipment and construction RFP</a:t>
            </a:r>
          </a:p>
          <a:p>
            <a:pPr lvl="1">
              <a:spcBef>
                <a:spcPts val="100"/>
              </a:spcBef>
              <a:spcAft>
                <a:spcPts val="100"/>
              </a:spcAft>
            </a:pPr>
            <a:r>
              <a:rPr lang="en-US" sz="1600" dirty="0">
                <a:solidFill>
                  <a:schemeClr val="tx2"/>
                </a:solidFill>
              </a:rPr>
              <a:t>Vendor selection and management</a:t>
            </a:r>
          </a:p>
          <a:p>
            <a:pPr lvl="1">
              <a:spcBef>
                <a:spcPts val="100"/>
              </a:spcBef>
              <a:spcAft>
                <a:spcPts val="100"/>
              </a:spcAft>
            </a:pPr>
            <a:r>
              <a:rPr lang="en-US" sz="1600" dirty="0">
                <a:solidFill>
                  <a:schemeClr val="tx2"/>
                </a:solidFill>
              </a:rPr>
              <a:t>Project/construction management</a:t>
            </a:r>
          </a:p>
          <a:p>
            <a:pPr lvl="1">
              <a:spcBef>
                <a:spcPts val="100"/>
              </a:spcBef>
              <a:spcAft>
                <a:spcPts val="100"/>
              </a:spcAft>
            </a:pPr>
            <a:r>
              <a:rPr lang="en-US" sz="1600" dirty="0">
                <a:solidFill>
                  <a:schemeClr val="tx2"/>
                </a:solidFill>
              </a:rPr>
              <a:t>Facility operation and ongoing maintenance</a:t>
            </a:r>
          </a:p>
          <a:p>
            <a:pPr lvl="1">
              <a:spcBef>
                <a:spcPts val="100"/>
              </a:spcBef>
              <a:spcAft>
                <a:spcPts val="100"/>
              </a:spcAft>
            </a:pPr>
            <a:r>
              <a:rPr lang="en-US" sz="1600" dirty="0">
                <a:solidFill>
                  <a:schemeClr val="tx2"/>
                </a:solidFill>
              </a:rPr>
              <a:t>Contract management</a:t>
            </a:r>
          </a:p>
          <a:p>
            <a:pPr lvl="1">
              <a:spcBef>
                <a:spcPts val="0"/>
              </a:spcBef>
              <a:spcAft>
                <a:spcPts val="400"/>
              </a:spcAft>
            </a:pPr>
            <a:endParaRPr lang="en-US" altLang="en-US" sz="1500" dirty="0"/>
          </a:p>
        </p:txBody>
      </p:sp>
      <p:sp>
        <p:nvSpPr>
          <p:cNvPr id="4" name="Slide Number Placeholder 3"/>
          <p:cNvSpPr>
            <a:spLocks noGrp="1"/>
          </p:cNvSpPr>
          <p:nvPr>
            <p:ph type="sldNum" sz="quarter" idx="4"/>
          </p:nvPr>
        </p:nvSpPr>
        <p:spPr/>
        <p:txBody>
          <a:bodyPr/>
          <a:lstStyle/>
          <a:p>
            <a:pPr>
              <a:defRPr/>
            </a:pPr>
            <a:fld id="{CD31E57E-9009-4476-B942-AC97A4AE45FB}" type="slidenum">
              <a:rPr lang="en-US" smtClean="0"/>
              <a:pPr>
                <a:defRPr/>
              </a:pPr>
              <a:t>10</a:t>
            </a:fld>
            <a:endParaRPr lang="en-US" dirty="0"/>
          </a:p>
        </p:txBody>
      </p:sp>
    </p:spTree>
    <p:extLst>
      <p:ext uri="{BB962C8B-B14F-4D97-AF65-F5344CB8AC3E}">
        <p14:creationId xmlns:p14="http://schemas.microsoft.com/office/powerpoint/2010/main" val="40712265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Power-to-Gas</a:t>
            </a:r>
            <a:endParaRPr lang="en-US" dirty="0"/>
          </a:p>
        </p:txBody>
      </p:sp>
      <p:sp>
        <p:nvSpPr>
          <p:cNvPr id="3" name="Content Placeholder 2"/>
          <p:cNvSpPr>
            <a:spLocks noGrp="1"/>
          </p:cNvSpPr>
          <p:nvPr>
            <p:ph idx="1"/>
          </p:nvPr>
        </p:nvSpPr>
        <p:spPr/>
        <p:txBody>
          <a:bodyPr>
            <a:normAutofit/>
          </a:bodyPr>
          <a:lstStyle/>
          <a:p>
            <a:r>
              <a:rPr lang="en-US" dirty="0">
                <a:solidFill>
                  <a:schemeClr val="tx2"/>
                </a:solidFill>
              </a:rPr>
              <a:t>Projects are being developed in which surplus electricity is used to power </a:t>
            </a:r>
            <a:r>
              <a:rPr lang="en-US" dirty="0" err="1">
                <a:solidFill>
                  <a:schemeClr val="tx2"/>
                </a:solidFill>
              </a:rPr>
              <a:t>electrolysers</a:t>
            </a:r>
            <a:r>
              <a:rPr lang="en-US" dirty="0">
                <a:solidFill>
                  <a:schemeClr val="tx2"/>
                </a:solidFill>
              </a:rPr>
              <a:t> that will split water into its component parts, with the hydrogen being directly injected into natural gas pipelines for storage. </a:t>
            </a:r>
          </a:p>
          <a:p>
            <a:r>
              <a:rPr lang="en-US" dirty="0">
                <a:solidFill>
                  <a:schemeClr val="tx2"/>
                </a:solidFill>
              </a:rPr>
              <a:t>The concept has become known as “Power to Gas” or </a:t>
            </a:r>
            <a:r>
              <a:rPr lang="en-US" dirty="0" smtClean="0">
                <a:solidFill>
                  <a:schemeClr val="tx2"/>
                </a:solidFill>
              </a:rPr>
              <a:t>P2G</a:t>
            </a:r>
            <a:endParaRPr lang="en-US" dirty="0" smtClean="0"/>
          </a:p>
          <a:p>
            <a:pPr lvl="1"/>
            <a:endParaRPr lang="en-US" dirty="0"/>
          </a:p>
        </p:txBody>
      </p:sp>
      <p:sp>
        <p:nvSpPr>
          <p:cNvPr id="4" name="Slide Number Placeholder 3"/>
          <p:cNvSpPr>
            <a:spLocks noGrp="1"/>
          </p:cNvSpPr>
          <p:nvPr>
            <p:ph type="sldNum" sz="quarter" idx="4"/>
          </p:nvPr>
        </p:nvSpPr>
        <p:spPr/>
        <p:txBody>
          <a:bodyPr/>
          <a:lstStyle/>
          <a:p>
            <a:fld id="{72410227-0A74-4DD0-97A1-EFCFB8B7378B}" type="slidenum">
              <a:rPr lang="en-US" smtClean="0"/>
              <a:pPr/>
              <a:t>11</a:t>
            </a:fld>
            <a:endParaRPr lang="en-US" dirty="0"/>
          </a:p>
        </p:txBody>
      </p:sp>
    </p:spTree>
    <p:extLst>
      <p:ext uri="{BB962C8B-B14F-4D97-AF65-F5344CB8AC3E}">
        <p14:creationId xmlns:p14="http://schemas.microsoft.com/office/powerpoint/2010/main" val="1666954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966439" y="685800"/>
            <a:ext cx="6958361" cy="1041844"/>
          </a:xfrm>
          <a:prstGeom prst="rect">
            <a:avLst/>
          </a:prstGeom>
        </p:spPr>
        <p:txBody>
          <a:bodyPr/>
          <a:lstStyle>
            <a:lvl1pPr algn="l" defTabSz="914400" rtl="0" eaLnBrk="1" latinLnBrk="0" hangingPunct="1">
              <a:spcBef>
                <a:spcPct val="0"/>
              </a:spcBef>
              <a:buNone/>
              <a:defRPr sz="3400" b="1" kern="1200">
                <a:solidFill>
                  <a:schemeClr val="tx1"/>
                </a:solidFill>
                <a:latin typeface="Arial" pitchFamily="34" charset="0"/>
                <a:ea typeface="+mj-ea"/>
                <a:cs typeface="Arial" pitchFamily="34" charset="0"/>
              </a:defRPr>
            </a:lvl1pPr>
          </a:lstStyle>
          <a:p>
            <a:r>
              <a:rPr lang="en-US" sz="2600" b="0" dirty="0">
                <a:solidFill>
                  <a:srgbClr val="4F81BD">
                    <a:lumMod val="75000"/>
                  </a:srgbClr>
                </a:solidFill>
                <a:latin typeface="Verdana" panose="020B0604030504040204" pitchFamily="34" charset="0"/>
                <a:ea typeface="Verdana" panose="020B0604030504040204" pitchFamily="34" charset="0"/>
                <a:cs typeface="Verdana" panose="020B0604030504040204" pitchFamily="34" charset="0"/>
              </a:rPr>
              <a:t>De-Carbonizing the </a:t>
            </a:r>
            <a:r>
              <a:rPr lang="en-US" sz="2600" b="0" dirty="0" smtClean="0">
                <a:solidFill>
                  <a:srgbClr val="4F81BD">
                    <a:lumMod val="75000"/>
                  </a:srgbClr>
                </a:solidFill>
                <a:latin typeface="Verdana" panose="020B0604030504040204" pitchFamily="34" charset="0"/>
                <a:ea typeface="Verdana" panose="020B0604030504040204" pitchFamily="34" charset="0"/>
                <a:cs typeface="Verdana" panose="020B0604030504040204" pitchFamily="34" charset="0"/>
              </a:rPr>
              <a:t>Pipeline:  </a:t>
            </a:r>
          </a:p>
          <a:p>
            <a:r>
              <a:rPr lang="en-US" sz="2000" b="0" i="1" dirty="0" smtClean="0">
                <a:solidFill>
                  <a:srgbClr val="4F81BD">
                    <a:lumMod val="75000"/>
                  </a:srgbClr>
                </a:solidFill>
                <a:latin typeface="Verdana" panose="020B0604030504040204" pitchFamily="34" charset="0"/>
                <a:ea typeface="Verdana" panose="020B0604030504040204" pitchFamily="34" charset="0"/>
                <a:cs typeface="Verdana" panose="020B0604030504040204" pitchFamily="34" charset="0"/>
              </a:rPr>
              <a:t>Electrolysis </a:t>
            </a:r>
            <a:r>
              <a:rPr lang="en-US" sz="2000" b="0" i="1" dirty="0">
                <a:solidFill>
                  <a:srgbClr val="4F81BD">
                    <a:lumMod val="75000"/>
                  </a:srgbClr>
                </a:solidFill>
                <a:latin typeface="Verdana" panose="020B0604030504040204" pitchFamily="34" charset="0"/>
                <a:ea typeface="Verdana" panose="020B0604030504040204" pitchFamily="34" charset="0"/>
                <a:cs typeface="Verdana" panose="020B0604030504040204" pitchFamily="34" charset="0"/>
              </a:rPr>
              <a:t>of Excess </a:t>
            </a:r>
            <a:r>
              <a:rPr lang="en-US" sz="2000" b="0" i="1" dirty="0" smtClean="0">
                <a:solidFill>
                  <a:srgbClr val="4F81BD">
                    <a:lumMod val="75000"/>
                  </a:srgbClr>
                </a:solidFill>
                <a:latin typeface="Verdana" panose="020B0604030504040204" pitchFamily="34" charset="0"/>
                <a:ea typeface="Verdana" panose="020B0604030504040204" pitchFamily="34" charset="0"/>
                <a:cs typeface="Verdana" panose="020B0604030504040204" pitchFamily="34" charset="0"/>
              </a:rPr>
              <a:t>Renewable Electricity</a:t>
            </a:r>
            <a:br>
              <a:rPr lang="en-US" sz="2000" b="0" i="1" dirty="0" smtClean="0">
                <a:solidFill>
                  <a:srgbClr val="4F81BD">
                    <a:lumMod val="75000"/>
                  </a:srgbClr>
                </a:solidFill>
                <a:latin typeface="Verdana" panose="020B0604030504040204" pitchFamily="34" charset="0"/>
                <a:ea typeface="Verdana" panose="020B0604030504040204" pitchFamily="34" charset="0"/>
                <a:cs typeface="Verdana" panose="020B0604030504040204" pitchFamily="34" charset="0"/>
              </a:rPr>
            </a:br>
            <a:r>
              <a:rPr lang="en-US" sz="2000" b="0" i="1" dirty="0" smtClean="0">
                <a:solidFill>
                  <a:srgbClr val="4F81BD">
                    <a:lumMod val="75000"/>
                  </a:srgbClr>
                </a:solidFill>
                <a:latin typeface="Verdana" panose="020B0604030504040204" pitchFamily="34" charset="0"/>
                <a:ea typeface="Verdana" panose="020B0604030504040204" pitchFamily="34" charset="0"/>
                <a:cs typeface="Verdana" panose="020B0604030504040204" pitchFamily="34" charset="0"/>
              </a:rPr>
              <a:t>(Power-to-Gas)</a:t>
            </a:r>
          </a:p>
          <a:p>
            <a:endParaRPr lang="en-US" dirty="0">
              <a:solidFill>
                <a:srgbClr val="4F81BD">
                  <a:lumMod val="75000"/>
                </a:srgbClr>
              </a:solidFill>
            </a:endParaRPr>
          </a:p>
        </p:txBody>
      </p:sp>
      <p:pic>
        <p:nvPicPr>
          <p:cNvPr id="9" name="Picture 8" descr="Decarb_Electrolysis_power2gas.png"/>
          <p:cNvPicPr>
            <a:picLocks noChangeAspect="1"/>
          </p:cNvPicPr>
          <p:nvPr/>
        </p:nvPicPr>
        <p:blipFill>
          <a:blip r:embed="rId3" cstate="print"/>
          <a:srcRect l="7793" t="10414" r="9241" b="16207"/>
          <a:stretch>
            <a:fillRect/>
          </a:stretch>
        </p:blipFill>
        <p:spPr>
          <a:xfrm>
            <a:off x="990600" y="1877257"/>
            <a:ext cx="6934200" cy="4599743"/>
          </a:xfrm>
          <a:prstGeom prst="roundRect">
            <a:avLst/>
          </a:prstGeom>
          <a:ln w="38100" cap="sq">
            <a:noFill/>
            <a:prstDash val="solid"/>
            <a:miter lim="800000"/>
          </a:ln>
          <a:effectLst>
            <a:outerShdw blurRad="50800" dist="38100" dir="5400000" algn="t" rotWithShape="0">
              <a:prstClr val="black">
                <a:alpha val="40000"/>
              </a:prstClr>
            </a:outerShdw>
          </a:effectLst>
        </p:spPr>
      </p:pic>
      <p:sp>
        <p:nvSpPr>
          <p:cNvPr id="10" name="Slide Number Placeholder 1"/>
          <p:cNvSpPr>
            <a:spLocks noGrp="1"/>
          </p:cNvSpPr>
          <p:nvPr>
            <p:ph type="sldNum" sz="quarter" idx="4294967295"/>
          </p:nvPr>
        </p:nvSpPr>
        <p:spPr>
          <a:xfrm>
            <a:off x="4141200" y="6513381"/>
            <a:ext cx="861600" cy="269738"/>
          </a:xfrm>
          <a:prstGeom prst="rect">
            <a:avLst/>
          </a:prstGeom>
        </p:spPr>
        <p:txBody>
          <a:bodyPr/>
          <a:lstStyle/>
          <a:p>
            <a:pPr algn="ctr"/>
            <a:fld id="{7CA57B7B-2BED-4526-8C10-1DB36CF1A7E4}" type="slidenum">
              <a:rPr lang="en-US" sz="1000" smtClean="0">
                <a:solidFill>
                  <a:srgbClr val="4F81BD">
                    <a:lumMod val="75000"/>
                  </a:srgbClr>
                </a:solidFill>
                <a:latin typeface="Verdana" pitchFamily="34" charset="0"/>
                <a:ea typeface="Verdana" pitchFamily="34" charset="0"/>
                <a:cs typeface="Verdana" pitchFamily="34" charset="0"/>
              </a:rPr>
              <a:pPr algn="ctr"/>
              <a:t>12</a:t>
            </a:fld>
            <a:endParaRPr lang="en-US" sz="1000" dirty="0">
              <a:solidFill>
                <a:srgbClr val="4F81BD">
                  <a:lumMod val="75000"/>
                </a:srgbClr>
              </a:solidFill>
              <a:latin typeface="Verdana" pitchFamily="34" charset="0"/>
              <a:ea typeface="Verdana" pitchFamily="34" charset="0"/>
              <a:cs typeface="Verdana" pitchFamily="34" charset="0"/>
            </a:endParaRPr>
          </a:p>
        </p:txBody>
      </p:sp>
    </p:spTree>
    <p:extLst>
      <p:ext uri="{BB962C8B-B14F-4D97-AF65-F5344CB8AC3E}">
        <p14:creationId xmlns:p14="http://schemas.microsoft.com/office/powerpoint/2010/main" val="12472720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668020"/>
            <a:ext cx="8008088" cy="444500"/>
          </a:xfrm>
        </p:spPr>
        <p:txBody>
          <a:bodyPr>
            <a:noAutofit/>
          </a:bodyPr>
          <a:lstStyle/>
          <a:p>
            <a:r>
              <a:rPr lang="en-US" sz="2600" b="1" dirty="0" smtClean="0">
                <a:solidFill>
                  <a:schemeClr val="tx2"/>
                </a:solidFill>
                <a:effectLst>
                  <a:outerShdw blurRad="38100" dist="38100" dir="2700000" algn="tl">
                    <a:srgbClr val="000000">
                      <a:alpha val="43137"/>
                    </a:srgbClr>
                  </a:outerShdw>
                </a:effectLst>
                <a:cs typeface="Arial" panose="020B0604020202020204" pitchFamily="34" charset="0"/>
              </a:rPr>
              <a:t>Hydrogenics Plant (Stuttgart, Germany)</a:t>
            </a:r>
            <a:endParaRPr lang="en-US" sz="2600" b="1" dirty="0">
              <a:solidFill>
                <a:schemeClr val="tx2"/>
              </a:solidFill>
              <a:effectLst>
                <a:outerShdw blurRad="38100" dist="38100" dir="2700000" algn="tl">
                  <a:srgbClr val="000000">
                    <a:alpha val="43137"/>
                  </a:srgbClr>
                </a:outerShdw>
              </a:effectLst>
              <a:cs typeface="Arial" panose="020B0604020202020204" pitchFamily="34" charset="0"/>
            </a:endParaRPr>
          </a:p>
        </p:txBody>
      </p:sp>
      <p:sp>
        <p:nvSpPr>
          <p:cNvPr id="4" name="TextBox 3"/>
          <p:cNvSpPr txBox="1"/>
          <p:nvPr/>
        </p:nvSpPr>
        <p:spPr>
          <a:xfrm>
            <a:off x="457200" y="1079658"/>
            <a:ext cx="6858000" cy="492443"/>
          </a:xfrm>
          <a:prstGeom prst="rect">
            <a:avLst/>
          </a:prstGeom>
          <a:noFill/>
        </p:spPr>
        <p:txBody>
          <a:bodyPr wrap="square" rtlCol="0">
            <a:spAutoFit/>
          </a:bodyPr>
          <a:lstStyle/>
          <a:p>
            <a:r>
              <a:rPr lang="en-US" sz="2600" b="1"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Power-to-Gas </a:t>
            </a:r>
            <a:r>
              <a:rPr lang="en-US" sz="2600" b="1"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Example</a:t>
            </a:r>
          </a:p>
        </p:txBody>
      </p:sp>
      <p:sp>
        <p:nvSpPr>
          <p:cNvPr id="10" name="Rectangle 3"/>
          <p:cNvSpPr txBox="1">
            <a:spLocks noChangeArrowheads="1"/>
          </p:cNvSpPr>
          <p:nvPr/>
        </p:nvSpPr>
        <p:spPr bwMode="auto">
          <a:xfrm>
            <a:off x="228600" y="1920240"/>
            <a:ext cx="3276599" cy="3733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4A7DFF"/>
              </a:buClr>
              <a:buSzPct val="125000"/>
              <a:buFont typeface="Times" pitchFamily="-80" charset="0"/>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lr>
                <a:srgbClr val="4A7DFF"/>
              </a:buClr>
              <a:buSzPct val="125000"/>
              <a:buFont typeface="Times" pitchFamily="-80" charset="0"/>
              <a:buChar char="•"/>
              <a:defRPr sz="2000">
                <a:solidFill>
                  <a:schemeClr val="tx1"/>
                </a:solidFill>
                <a:latin typeface="+mn-lt"/>
              </a:defRPr>
            </a:lvl2pPr>
            <a:lvl3pPr marL="1143000" indent="-228600" algn="l" rtl="0" eaLnBrk="1" fontAlgn="base" hangingPunct="1">
              <a:spcBef>
                <a:spcPct val="20000"/>
              </a:spcBef>
              <a:spcAft>
                <a:spcPct val="0"/>
              </a:spcAft>
              <a:buClr>
                <a:srgbClr val="4A7DFF"/>
              </a:buClr>
              <a:buSzPct val="125000"/>
              <a:buFont typeface="Times" pitchFamily="-80" charset="0"/>
              <a:buChar char="•"/>
              <a:defRPr>
                <a:solidFill>
                  <a:schemeClr val="tx1"/>
                </a:solidFill>
                <a:latin typeface="+mn-lt"/>
              </a:defRPr>
            </a:lvl3pPr>
            <a:lvl4pPr marL="1600200" indent="-228600" algn="l" rtl="0" eaLnBrk="1" fontAlgn="base" hangingPunct="1">
              <a:spcBef>
                <a:spcPct val="20000"/>
              </a:spcBef>
              <a:spcAft>
                <a:spcPct val="0"/>
              </a:spcAft>
              <a:buClr>
                <a:srgbClr val="4A7DFF"/>
              </a:buClr>
              <a:buSzPct val="125000"/>
              <a:buFont typeface="Times" pitchFamily="-80" charset="0"/>
              <a:buChar char="•"/>
              <a:defRPr>
                <a:solidFill>
                  <a:schemeClr val="tx1"/>
                </a:solidFill>
                <a:latin typeface="+mn-lt"/>
              </a:defRPr>
            </a:lvl4pPr>
            <a:lvl5pPr marL="2057400" indent="-228600" algn="l" rtl="0" eaLnBrk="1" fontAlgn="base" hangingPunct="1">
              <a:spcBef>
                <a:spcPct val="20000"/>
              </a:spcBef>
              <a:spcAft>
                <a:spcPct val="0"/>
              </a:spcAft>
              <a:buClr>
                <a:srgbClr val="4A7DFF"/>
              </a:buClr>
              <a:buSzPct val="125000"/>
              <a:buFont typeface="Times" pitchFamily="-80" charset="0"/>
              <a:buChar char="•"/>
              <a:defRPr sz="1400">
                <a:solidFill>
                  <a:schemeClr val="tx1"/>
                </a:solidFill>
                <a:latin typeface="+mn-lt"/>
              </a:defRPr>
            </a:lvl5pPr>
            <a:lvl6pPr marL="2514600" indent="-228600" algn="l" rtl="0" eaLnBrk="1" fontAlgn="base" hangingPunct="1">
              <a:spcBef>
                <a:spcPct val="20000"/>
              </a:spcBef>
              <a:spcAft>
                <a:spcPct val="0"/>
              </a:spcAft>
              <a:buClr>
                <a:srgbClr val="4A7DFF"/>
              </a:buClr>
              <a:buSzPct val="125000"/>
              <a:buFont typeface="Times" pitchFamily="-80" charset="0"/>
              <a:buChar char="•"/>
              <a:defRPr sz="1400">
                <a:solidFill>
                  <a:schemeClr val="tx1"/>
                </a:solidFill>
                <a:latin typeface="+mn-lt"/>
              </a:defRPr>
            </a:lvl6pPr>
            <a:lvl7pPr marL="2971800" indent="-228600" algn="l" rtl="0" eaLnBrk="1" fontAlgn="base" hangingPunct="1">
              <a:spcBef>
                <a:spcPct val="20000"/>
              </a:spcBef>
              <a:spcAft>
                <a:spcPct val="0"/>
              </a:spcAft>
              <a:buClr>
                <a:srgbClr val="4A7DFF"/>
              </a:buClr>
              <a:buSzPct val="125000"/>
              <a:buFont typeface="Times" pitchFamily="-80" charset="0"/>
              <a:buChar char="•"/>
              <a:defRPr sz="1400">
                <a:solidFill>
                  <a:schemeClr val="tx1"/>
                </a:solidFill>
                <a:latin typeface="+mn-lt"/>
              </a:defRPr>
            </a:lvl7pPr>
            <a:lvl8pPr marL="3429000" indent="-228600" algn="l" rtl="0" eaLnBrk="1" fontAlgn="base" hangingPunct="1">
              <a:spcBef>
                <a:spcPct val="20000"/>
              </a:spcBef>
              <a:spcAft>
                <a:spcPct val="0"/>
              </a:spcAft>
              <a:buClr>
                <a:srgbClr val="4A7DFF"/>
              </a:buClr>
              <a:buSzPct val="125000"/>
              <a:buFont typeface="Times" pitchFamily="-80" charset="0"/>
              <a:buChar char="•"/>
              <a:defRPr sz="1400">
                <a:solidFill>
                  <a:schemeClr val="tx1"/>
                </a:solidFill>
                <a:latin typeface="+mn-lt"/>
              </a:defRPr>
            </a:lvl8pPr>
            <a:lvl9pPr marL="3886200" indent="-228600" algn="l" rtl="0" eaLnBrk="1" fontAlgn="base" hangingPunct="1">
              <a:spcBef>
                <a:spcPct val="20000"/>
              </a:spcBef>
              <a:spcAft>
                <a:spcPct val="0"/>
              </a:spcAft>
              <a:buClr>
                <a:srgbClr val="4A7DFF"/>
              </a:buClr>
              <a:buSzPct val="125000"/>
              <a:buFont typeface="Times" pitchFamily="-80" charset="0"/>
              <a:buChar char="•"/>
              <a:defRPr sz="1400">
                <a:solidFill>
                  <a:schemeClr val="tx1"/>
                </a:solidFill>
                <a:latin typeface="+mn-lt"/>
              </a:defRPr>
            </a:lvl9pPr>
          </a:lstStyle>
          <a:p>
            <a:pPr>
              <a:buClr>
                <a:prstClr val="white"/>
              </a:buClr>
            </a:pPr>
            <a:endParaRPr lang="en-US" sz="2000" b="1" kern="0" dirty="0" smtClean="0">
              <a:solidFill>
                <a:schemeClr val="tx2"/>
              </a:solidFill>
              <a:effectLst>
                <a:outerShdw blurRad="38100" dist="38100" dir="2700000" algn="tl">
                  <a:srgbClr val="000000">
                    <a:alpha val="43137"/>
                  </a:srgbClr>
                </a:outerShdw>
              </a:effectLst>
              <a:cs typeface="Arial" panose="020B0604020202020204" pitchFamily="34" charset="0"/>
            </a:endParaRPr>
          </a:p>
          <a:p>
            <a:pPr>
              <a:buClr>
                <a:prstClr val="white"/>
              </a:buClr>
            </a:pPr>
            <a:r>
              <a:rPr lang="en-US" sz="1800" kern="0"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Nearby renewable energy powers an electrolyzer to produce H</a:t>
            </a:r>
            <a:r>
              <a:rPr lang="en-US" sz="1400" kern="0"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2</a:t>
            </a:r>
            <a:r>
              <a:rPr lang="en-US" sz="1800" kern="0"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from water</a:t>
            </a:r>
            <a:br>
              <a:rPr lang="en-US" sz="1800" kern="0"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endParaRPr lang="en-US" sz="1800" kern="0"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buClr>
                <a:prstClr val="white"/>
              </a:buClr>
            </a:pPr>
            <a:r>
              <a:rPr lang="en-US" sz="1800" kern="0"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Uses CO</a:t>
            </a:r>
            <a:r>
              <a:rPr lang="en-US" sz="1400" kern="0"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2</a:t>
            </a:r>
            <a:r>
              <a:rPr lang="en-US" sz="1800" kern="0" dirty="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from </a:t>
            </a:r>
            <a:r>
              <a:rPr lang="en-US" sz="1800" kern="0"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
            </a:r>
            <a:br>
              <a:rPr lang="en-US" sz="1800" kern="0"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br>
            <a:r>
              <a:rPr lang="en-US" sz="1800" kern="0"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biogas plant</a:t>
            </a:r>
          </a:p>
          <a:p>
            <a:pPr>
              <a:buClr>
                <a:prstClr val="white"/>
              </a:buClr>
            </a:pPr>
            <a:endParaRPr lang="en-US" sz="1800" kern="0"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endParaRPr>
          </a:p>
          <a:p>
            <a:pPr>
              <a:buClr>
                <a:prstClr val="white"/>
              </a:buClr>
            </a:pPr>
            <a:r>
              <a:rPr lang="en-US" sz="1800" kern="0" dirty="0" smtClean="0">
                <a:solidFill>
                  <a:schemeClr val="tx2"/>
                </a:solidFill>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Produces methane, which is injected into pipeline</a:t>
            </a:r>
          </a:p>
        </p:txBody>
      </p:sp>
      <p:graphicFrame>
        <p:nvGraphicFramePr>
          <p:cNvPr id="2" name="Object 1"/>
          <p:cNvGraphicFramePr>
            <a:graphicFrameLocks noChangeAspect="1"/>
          </p:cNvGraphicFramePr>
          <p:nvPr>
            <p:extLst>
              <p:ext uri="{D42A27DB-BD31-4B8C-83A1-F6EECF244321}">
                <p14:modId xmlns:p14="http://schemas.microsoft.com/office/powerpoint/2010/main" val="3930571966"/>
              </p:ext>
            </p:extLst>
          </p:nvPr>
        </p:nvGraphicFramePr>
        <p:xfrm>
          <a:off x="3886200" y="2286000"/>
          <a:ext cx="5080000" cy="3810000"/>
        </p:xfrm>
        <a:graphic>
          <a:graphicData uri="http://schemas.openxmlformats.org/presentationml/2006/ole">
            <mc:AlternateContent xmlns:mc="http://schemas.openxmlformats.org/markup-compatibility/2006">
              <mc:Choice xmlns:v="urn:schemas-microsoft-com:vml" Requires="v">
                <p:oleObj spid="_x0000_s2070" name="Acrobat Document" r:id="rId4" imgW="9136800" imgH="6868800" progId="AcroExch.Document.7">
                  <p:embed/>
                </p:oleObj>
              </mc:Choice>
              <mc:Fallback>
                <p:oleObj name="Acrobat Document" r:id="rId4" imgW="9136800" imgH="6868800" progId="AcroExch.Document.7">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286000"/>
                        <a:ext cx="5080000" cy="3810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Slide Number Placeholder 4"/>
          <p:cNvSpPr>
            <a:spLocks noGrp="1"/>
          </p:cNvSpPr>
          <p:nvPr>
            <p:ph type="sldNum" sz="quarter" idx="4294967295"/>
          </p:nvPr>
        </p:nvSpPr>
        <p:spPr>
          <a:xfrm>
            <a:off x="4141200" y="6513381"/>
            <a:ext cx="861600" cy="269738"/>
          </a:xfrm>
          <a:prstGeom prst="rect">
            <a:avLst/>
          </a:prstGeom>
        </p:spPr>
        <p:txBody>
          <a:bodyPr/>
          <a:lstStyle/>
          <a:p>
            <a:fld id="{72410227-0A74-4DD0-97A1-EFCFB8B7378B}" type="slidenum">
              <a:rPr lang="en-US" smtClean="0">
                <a:solidFill>
                  <a:prstClr val="black">
                    <a:tint val="75000"/>
                  </a:prstClr>
                </a:solidFill>
              </a:rPr>
              <a:pPr/>
              <a:t>13</a:t>
            </a:fld>
            <a:endParaRPr lang="en-US" dirty="0">
              <a:solidFill>
                <a:prstClr val="black">
                  <a:tint val="75000"/>
                </a:prstClr>
              </a:solidFill>
            </a:endParaRPr>
          </a:p>
        </p:txBody>
      </p:sp>
    </p:spTree>
    <p:extLst>
      <p:ext uri="{BB962C8B-B14F-4D97-AF65-F5344CB8AC3E}">
        <p14:creationId xmlns:p14="http://schemas.microsoft.com/office/powerpoint/2010/main" val="37212011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84" t="2002" r="1135" b="2004"/>
          <a:stretch/>
        </p:blipFill>
        <p:spPr bwMode="auto">
          <a:xfrm>
            <a:off x="4953000" y="1682306"/>
            <a:ext cx="3573031" cy="2003223"/>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8486" y="3952009"/>
            <a:ext cx="3567545" cy="23725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67640" y="384215"/>
            <a:ext cx="4785360" cy="6093976"/>
          </a:xfrm>
          <a:prstGeom prst="rect">
            <a:avLst/>
          </a:prstGeom>
          <a:noFill/>
        </p:spPr>
        <p:txBody>
          <a:bodyPr wrap="square" rtlCol="0">
            <a:spAutoFit/>
          </a:bodyPr>
          <a:lstStyle/>
          <a:p>
            <a:pPr algn="ctr"/>
            <a:r>
              <a:rPr lang="en-US" sz="2400" b="1" dirty="0" smtClean="0">
                <a:solidFill>
                  <a:schemeClr val="tx2"/>
                </a:solidFill>
                <a:effectLst>
                  <a:outerShdw blurRad="38100" dist="38100" dir="2700000" algn="tl">
                    <a:srgbClr val="000000">
                      <a:alpha val="43137"/>
                    </a:srgbClr>
                  </a:outerShdw>
                </a:effectLst>
              </a:rPr>
              <a:t>SoCalGas/National Renewable Energy Laboratory Project </a:t>
            </a:r>
          </a:p>
          <a:p>
            <a:endParaRPr lang="en-US" dirty="0" smtClean="0">
              <a:solidFill>
                <a:schemeClr val="tx2"/>
              </a:solidFill>
            </a:endParaRPr>
          </a:p>
          <a:p>
            <a:r>
              <a:rPr lang="en-US" b="1" dirty="0" smtClean="0">
                <a:solidFill>
                  <a:schemeClr val="tx2"/>
                </a:solidFill>
              </a:rPr>
              <a:t>Objective: </a:t>
            </a:r>
          </a:p>
          <a:p>
            <a:pPr marL="285750" indent="-285750">
              <a:buFont typeface="Arial" panose="020B0604020202020204" pitchFamily="34" charset="0"/>
              <a:buChar char="•"/>
            </a:pPr>
            <a:r>
              <a:rPr lang="en-US" b="1" dirty="0" smtClean="0">
                <a:solidFill>
                  <a:schemeClr val="tx2"/>
                </a:solidFill>
              </a:rPr>
              <a:t>Enable higher penetrations of renewable energy generation using the natural gas pipeline system for energy storage </a:t>
            </a:r>
          </a:p>
          <a:p>
            <a:endParaRPr lang="en-US" b="1" dirty="0">
              <a:solidFill>
                <a:schemeClr val="tx2"/>
              </a:solidFill>
            </a:endParaRPr>
          </a:p>
          <a:p>
            <a:r>
              <a:rPr lang="en-US" b="1" dirty="0" smtClean="0">
                <a:solidFill>
                  <a:schemeClr val="tx2"/>
                </a:solidFill>
              </a:rPr>
              <a:t>The project has two primary elements:</a:t>
            </a:r>
          </a:p>
          <a:p>
            <a:pPr marL="742950" lvl="1" indent="-285750">
              <a:buFont typeface="Arial" panose="020B0604020202020204" pitchFamily="34" charset="0"/>
              <a:buChar char="•"/>
            </a:pPr>
            <a:r>
              <a:rPr lang="en-US" b="1" dirty="0" err="1" smtClean="0">
                <a:solidFill>
                  <a:schemeClr val="tx2"/>
                </a:solidFill>
              </a:rPr>
              <a:t>Electrolyzer</a:t>
            </a:r>
            <a:r>
              <a:rPr lang="en-US" b="1" dirty="0" smtClean="0">
                <a:solidFill>
                  <a:schemeClr val="tx2"/>
                </a:solidFill>
              </a:rPr>
              <a:t>/</a:t>
            </a:r>
            <a:r>
              <a:rPr lang="en-US" b="1" dirty="0" err="1" smtClean="0">
                <a:solidFill>
                  <a:schemeClr val="tx2"/>
                </a:solidFill>
              </a:rPr>
              <a:t>methanation</a:t>
            </a:r>
            <a:r>
              <a:rPr lang="en-US" b="1" dirty="0" smtClean="0">
                <a:solidFill>
                  <a:schemeClr val="tx2"/>
                </a:solidFill>
              </a:rPr>
              <a:t> hardware characterization and testing in a full-up grid-simulation environment </a:t>
            </a:r>
          </a:p>
          <a:p>
            <a:pPr marL="742950" lvl="1" indent="-285750">
              <a:buFont typeface="Arial" panose="020B0604020202020204" pitchFamily="34" charset="0"/>
              <a:buChar char="•"/>
            </a:pPr>
            <a:r>
              <a:rPr lang="en-US" b="1" dirty="0" smtClean="0">
                <a:solidFill>
                  <a:schemeClr val="tx2"/>
                </a:solidFill>
              </a:rPr>
              <a:t>Modeling of P2G economics based on value provided to the grid in various operating scenarios </a:t>
            </a:r>
          </a:p>
          <a:p>
            <a:endParaRPr lang="en-US" b="1" dirty="0" smtClean="0">
              <a:solidFill>
                <a:schemeClr val="tx2"/>
              </a:solidFill>
            </a:endParaRPr>
          </a:p>
          <a:p>
            <a:r>
              <a:rPr lang="en-US" b="1" dirty="0" smtClean="0">
                <a:solidFill>
                  <a:schemeClr val="tx2"/>
                </a:solidFill>
              </a:rPr>
              <a:t>Deliverables:</a:t>
            </a:r>
          </a:p>
          <a:p>
            <a:r>
              <a:rPr lang="en-US" b="1" dirty="0" smtClean="0">
                <a:solidFill>
                  <a:schemeClr val="tx2"/>
                </a:solidFill>
              </a:rPr>
              <a:t>Design, build, install, test and demonstrate systems for </a:t>
            </a:r>
          </a:p>
          <a:p>
            <a:pPr marL="742950" lvl="1" indent="-285750">
              <a:buFont typeface="Arial" panose="020B0604020202020204" pitchFamily="34" charset="0"/>
              <a:buChar char="•"/>
            </a:pPr>
            <a:r>
              <a:rPr lang="en-US" b="1" dirty="0" smtClean="0">
                <a:solidFill>
                  <a:schemeClr val="tx2"/>
                </a:solidFill>
              </a:rPr>
              <a:t>Electrolysis </a:t>
            </a:r>
          </a:p>
          <a:p>
            <a:pPr marL="742950" lvl="1" indent="-285750">
              <a:buFont typeface="Arial" panose="020B0604020202020204" pitchFamily="34" charset="0"/>
              <a:buChar char="•"/>
            </a:pPr>
            <a:r>
              <a:rPr lang="en-US" b="1" dirty="0" err="1" smtClean="0">
                <a:solidFill>
                  <a:schemeClr val="tx2"/>
                </a:solidFill>
              </a:rPr>
              <a:t>Methanation</a:t>
            </a:r>
            <a:r>
              <a:rPr lang="en-US" b="1" dirty="0" smtClean="0">
                <a:solidFill>
                  <a:schemeClr val="tx2"/>
                </a:solidFill>
              </a:rPr>
              <a:t> </a:t>
            </a:r>
          </a:p>
        </p:txBody>
      </p:sp>
    </p:spTree>
    <p:extLst>
      <p:ext uri="{BB962C8B-B14F-4D97-AF65-F5344CB8AC3E}">
        <p14:creationId xmlns:p14="http://schemas.microsoft.com/office/powerpoint/2010/main" val="3001868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1248" t="2892" r="1384" b="2417"/>
          <a:stretch/>
        </p:blipFill>
        <p:spPr bwMode="auto">
          <a:xfrm>
            <a:off x="4776716" y="1392072"/>
            <a:ext cx="4080681" cy="2074460"/>
          </a:xfrm>
          <a:prstGeom prst="rect">
            <a:avLst/>
          </a:prstGeom>
          <a:noFill/>
          <a:ln w="9525">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pic>
        <p:nvPicPr>
          <p:cNvPr id="2052"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568" r="1862"/>
          <a:stretch/>
        </p:blipFill>
        <p:spPr bwMode="auto">
          <a:xfrm>
            <a:off x="4776716" y="4052455"/>
            <a:ext cx="4080681" cy="23292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304800" y="381000"/>
            <a:ext cx="4343400" cy="5447645"/>
          </a:xfrm>
          <a:prstGeom prst="rect">
            <a:avLst/>
          </a:prstGeom>
          <a:noFill/>
        </p:spPr>
        <p:txBody>
          <a:bodyPr wrap="square" rtlCol="0">
            <a:spAutoFit/>
          </a:bodyPr>
          <a:lstStyle/>
          <a:p>
            <a:pPr algn="ctr"/>
            <a:r>
              <a:rPr lang="en-US" sz="2400" b="1" dirty="0" smtClean="0">
                <a:solidFill>
                  <a:schemeClr val="tx2"/>
                </a:solidFill>
                <a:effectLst>
                  <a:outerShdw blurRad="38100" dist="38100" dir="2700000" algn="tl">
                    <a:srgbClr val="000000">
                      <a:alpha val="43137"/>
                    </a:srgbClr>
                  </a:outerShdw>
                </a:effectLst>
              </a:rPr>
              <a:t>SoCalGas/UC Irvine Project </a:t>
            </a:r>
          </a:p>
          <a:p>
            <a:endParaRPr lang="en-US" b="1" dirty="0">
              <a:solidFill>
                <a:schemeClr val="tx2"/>
              </a:solidFill>
            </a:endParaRPr>
          </a:p>
          <a:p>
            <a:r>
              <a:rPr lang="en-US" b="1" dirty="0" smtClean="0">
                <a:solidFill>
                  <a:schemeClr val="tx2"/>
                </a:solidFill>
              </a:rPr>
              <a:t>Purpose: </a:t>
            </a:r>
          </a:p>
          <a:p>
            <a:r>
              <a:rPr lang="en-US" b="1" dirty="0" smtClean="0">
                <a:solidFill>
                  <a:schemeClr val="tx2"/>
                </a:solidFill>
              </a:rPr>
              <a:t>Develop a deep understanding of the physical, chemical and energy dynamic attributes of H2 blending necessary to achieve commercial P2G deployments for storage and distribution of excess wind and solar energy </a:t>
            </a:r>
          </a:p>
          <a:p>
            <a:pPr marL="285750" indent="-285750">
              <a:buFont typeface="Arial" panose="020B0604020202020204" pitchFamily="34" charset="0"/>
              <a:buChar char="•"/>
            </a:pPr>
            <a:r>
              <a:rPr lang="en-US" b="1" dirty="0" smtClean="0">
                <a:solidFill>
                  <a:schemeClr val="tx2"/>
                </a:solidFill>
              </a:rPr>
              <a:t>This is logical next step from SoCalGas/NREL that focuses on P2G grid integration </a:t>
            </a:r>
          </a:p>
          <a:p>
            <a:endParaRPr lang="en-US" b="1" dirty="0">
              <a:solidFill>
                <a:schemeClr val="tx2"/>
              </a:solidFill>
            </a:endParaRPr>
          </a:p>
          <a:p>
            <a:r>
              <a:rPr lang="en-US" b="1" dirty="0" smtClean="0">
                <a:solidFill>
                  <a:schemeClr val="tx2"/>
                </a:solidFill>
              </a:rPr>
              <a:t>Deliverables:</a:t>
            </a:r>
          </a:p>
          <a:p>
            <a:r>
              <a:rPr lang="en-US" b="1" dirty="0" smtClean="0">
                <a:solidFill>
                  <a:schemeClr val="tx2"/>
                </a:solidFill>
              </a:rPr>
              <a:t>Design, build, install and test systems for: </a:t>
            </a:r>
          </a:p>
          <a:p>
            <a:pPr marL="285750" indent="-285750">
              <a:buFont typeface="Arial" panose="020B0604020202020204" pitchFamily="34" charset="0"/>
              <a:buChar char="•"/>
            </a:pPr>
            <a:r>
              <a:rPr lang="en-US" b="1" dirty="0" smtClean="0">
                <a:solidFill>
                  <a:schemeClr val="tx2"/>
                </a:solidFill>
              </a:rPr>
              <a:t>PV and electrolysis integration </a:t>
            </a:r>
          </a:p>
          <a:p>
            <a:pPr marL="285750" indent="-285750">
              <a:buFont typeface="Arial" panose="020B0604020202020204" pitchFamily="34" charset="0"/>
              <a:buChar char="•"/>
            </a:pPr>
            <a:r>
              <a:rPr lang="en-US" b="1" dirty="0" smtClean="0">
                <a:solidFill>
                  <a:schemeClr val="tx2"/>
                </a:solidFill>
              </a:rPr>
              <a:t>H2 blending and pipeline injection </a:t>
            </a:r>
          </a:p>
          <a:p>
            <a:r>
              <a:rPr lang="en-US" b="1" dirty="0" smtClean="0">
                <a:solidFill>
                  <a:schemeClr val="tx2"/>
                </a:solidFill>
              </a:rPr>
              <a:t>Determine impacts of H2 injection on natural gas system components </a:t>
            </a:r>
            <a:endParaRPr lang="en-US" b="1" dirty="0">
              <a:solidFill>
                <a:schemeClr val="tx2"/>
              </a:solidFill>
            </a:endParaRPr>
          </a:p>
        </p:txBody>
      </p:sp>
    </p:spTree>
    <p:extLst>
      <p:ext uri="{BB962C8B-B14F-4D97-AF65-F5344CB8AC3E}">
        <p14:creationId xmlns:p14="http://schemas.microsoft.com/office/powerpoint/2010/main" val="19094157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Massive Energy Storage </a:t>
            </a:r>
            <a:endParaRPr lang="en-US" b="1" dirty="0"/>
          </a:p>
        </p:txBody>
      </p:sp>
      <p:sp>
        <p:nvSpPr>
          <p:cNvPr id="3" name="Content Placeholder 2"/>
          <p:cNvSpPr>
            <a:spLocks noGrp="1"/>
          </p:cNvSpPr>
          <p:nvPr>
            <p:ph idx="1"/>
          </p:nvPr>
        </p:nvSpPr>
        <p:spPr/>
        <p:txBody>
          <a:bodyPr/>
          <a:lstStyle/>
          <a:p>
            <a:r>
              <a:rPr lang="en-US" dirty="0" smtClean="0"/>
              <a:t>Hydrogen energy can successfully store energy </a:t>
            </a:r>
          </a:p>
          <a:p>
            <a:r>
              <a:rPr lang="en-US" dirty="0" smtClean="0"/>
              <a:t>Where can we storage the gas? </a:t>
            </a:r>
          </a:p>
          <a:p>
            <a:pPr lvl="1"/>
            <a:r>
              <a:rPr lang="en-US" dirty="0" smtClean="0"/>
              <a:t>Why not use the natural gas infrastructure? </a:t>
            </a:r>
          </a:p>
          <a:p>
            <a:r>
              <a:rPr lang="en-US" dirty="0" smtClean="0"/>
              <a:t>Southern California Gas Company Storage </a:t>
            </a:r>
          </a:p>
          <a:p>
            <a:r>
              <a:rPr lang="en-US" dirty="0" smtClean="0"/>
              <a:t>Alison Canyon (2,435,262,000 m3) </a:t>
            </a:r>
          </a:p>
          <a:p>
            <a:r>
              <a:rPr lang="en-US" dirty="0" smtClean="0"/>
              <a:t>Honor Rancho (685,271,400 m3) </a:t>
            </a:r>
          </a:p>
          <a:p>
            <a:r>
              <a:rPr lang="en-US" dirty="0" smtClean="0"/>
              <a:t>La Goleta (608,815,500 m3) </a:t>
            </a:r>
          </a:p>
          <a:p>
            <a:r>
              <a:rPr lang="en-US" dirty="0" smtClean="0"/>
              <a:t>Playa del Rey (67,960,800 m3) </a:t>
            </a:r>
            <a:endParaRPr lang="en-US" dirty="0"/>
          </a:p>
        </p:txBody>
      </p:sp>
    </p:spTree>
    <p:extLst>
      <p:ext uri="{BB962C8B-B14F-4D97-AF65-F5344CB8AC3E}">
        <p14:creationId xmlns:p14="http://schemas.microsoft.com/office/powerpoint/2010/main" val="3499352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5400" dirty="0" smtClean="0">
                <a:effectLst>
                  <a:outerShdw blurRad="38100" dist="38100" dir="2700000" algn="tl">
                    <a:srgbClr val="000000">
                      <a:alpha val="43137"/>
                    </a:srgbClr>
                  </a:outerShdw>
                </a:effectLst>
              </a:rPr>
              <a:t/>
            </a:r>
            <a:br>
              <a:rPr lang="en-US" sz="5400" dirty="0" smtClean="0">
                <a:effectLst>
                  <a:outerShdw blurRad="38100" dist="38100" dir="2700000" algn="tl">
                    <a:srgbClr val="000000">
                      <a:alpha val="43137"/>
                    </a:srgbClr>
                  </a:outerShdw>
                </a:effectLst>
              </a:rPr>
            </a:br>
            <a:r>
              <a:rPr lang="en-US" sz="5400" dirty="0" smtClean="0">
                <a:effectLst>
                  <a:outerShdw blurRad="38100" dist="38100" dir="2700000" algn="tl">
                    <a:srgbClr val="000000">
                      <a:alpha val="43137"/>
                    </a:srgbClr>
                  </a:outerShdw>
                </a:effectLst>
              </a:rPr>
              <a:t>THANK YOU</a:t>
            </a:r>
            <a:endParaRPr lang="en-US" sz="54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r>
              <a:rPr lang="en-US" b="1" dirty="0" smtClean="0"/>
              <a:t>Geoffrey Danker, AICP </a:t>
            </a:r>
          </a:p>
          <a:p>
            <a:pPr marL="0" indent="0" algn="ctr">
              <a:buNone/>
            </a:pPr>
            <a:r>
              <a:rPr lang="en-US" b="1" dirty="0" smtClean="0"/>
              <a:t>Senior Policy &amp; Planning Advisor </a:t>
            </a:r>
          </a:p>
          <a:p>
            <a:pPr marL="0" indent="0" algn="ctr">
              <a:buNone/>
            </a:pPr>
            <a:r>
              <a:rPr lang="en-US" b="1" dirty="0" smtClean="0">
                <a:hlinkClick r:id="rId2"/>
              </a:rPr>
              <a:t>gdanker@semprautilities.com</a:t>
            </a:r>
            <a:r>
              <a:rPr lang="en-US" b="1" dirty="0" smtClean="0"/>
              <a:t> </a:t>
            </a:r>
          </a:p>
          <a:p>
            <a:pPr marL="0" indent="0">
              <a:buNone/>
            </a:pPr>
            <a:endParaRPr lang="en-US" dirty="0"/>
          </a:p>
          <a:p>
            <a:pPr marL="0" indent="0">
              <a:buNone/>
            </a:pPr>
            <a:endParaRPr lang="en-US" dirty="0"/>
          </a:p>
        </p:txBody>
      </p:sp>
      <p:sp>
        <p:nvSpPr>
          <p:cNvPr id="4" name="Slide Number Placeholder 3"/>
          <p:cNvSpPr>
            <a:spLocks noGrp="1"/>
          </p:cNvSpPr>
          <p:nvPr>
            <p:ph type="sldNum" sz="quarter" idx="4"/>
          </p:nvPr>
        </p:nvSpPr>
        <p:spPr/>
        <p:txBody>
          <a:bodyPr/>
          <a:lstStyle/>
          <a:p>
            <a:fld id="{72410227-0A74-4DD0-97A1-EFCFB8B7378B}" type="slidenum">
              <a:rPr lang="en-US" smtClean="0"/>
              <a:pPr/>
              <a:t>17</a:t>
            </a:fld>
            <a:endParaRPr lang="en-US"/>
          </a:p>
        </p:txBody>
      </p:sp>
    </p:spTree>
    <p:extLst>
      <p:ext uri="{BB962C8B-B14F-4D97-AF65-F5344CB8AC3E}">
        <p14:creationId xmlns:p14="http://schemas.microsoft.com/office/powerpoint/2010/main" val="35126345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Shape 97"/>
          <p:cNvSpPr txBox="1"/>
          <p:nvPr/>
        </p:nvSpPr>
        <p:spPr>
          <a:xfrm>
            <a:off x="101601" y="487681"/>
            <a:ext cx="8585199" cy="910776"/>
          </a:xfrm>
          <a:prstGeom prst="rect">
            <a:avLst/>
          </a:prstGeom>
          <a:noFill/>
          <a:ln>
            <a:noFill/>
          </a:ln>
        </p:spPr>
        <p:txBody>
          <a:bodyPr lIns="78275" tIns="39125" rIns="78275" bIns="39125" anchor="t" anchorCtr="0">
            <a:noAutofit/>
          </a:bodyPr>
          <a:lstStyle/>
          <a:p>
            <a:pPr marL="457200" marR="0" lvl="0" indent="457200" rtl="0">
              <a:spcBef>
                <a:spcPts val="0"/>
              </a:spcBef>
              <a:buSzPct val="25000"/>
              <a:buNone/>
            </a:pPr>
            <a:r>
              <a:rPr lang="en" sz="3600" b="1" i="0" u="none" strike="noStrike" cap="none" baseline="0" dirty="0">
                <a:solidFill>
                  <a:srgbClr val="003171"/>
                </a:solidFill>
                <a:latin typeface="Arial" panose="020B0604020202020204" pitchFamily="34" charset="0"/>
                <a:ea typeface="Ubuntu"/>
                <a:cs typeface="Arial" panose="020B0604020202020204" pitchFamily="34" charset="0"/>
                <a:sym typeface="Ubuntu"/>
              </a:rPr>
              <a:t>Southern</a:t>
            </a:r>
            <a:r>
              <a:rPr lang="en" sz="3600" b="1" i="0" u="none" strike="noStrike" cap="none" baseline="0" dirty="0">
                <a:solidFill>
                  <a:srgbClr val="003171"/>
                </a:solidFill>
                <a:latin typeface="Ubuntu"/>
                <a:ea typeface="Ubuntu"/>
                <a:cs typeface="Ubuntu"/>
                <a:sym typeface="Ubuntu"/>
              </a:rPr>
              <a:t> California Gas Company</a:t>
            </a:r>
          </a:p>
        </p:txBody>
      </p:sp>
      <p:pic>
        <p:nvPicPr>
          <p:cNvPr id="98" name="Shape 98"/>
          <p:cNvPicPr preferRelativeResize="0"/>
          <p:nvPr/>
        </p:nvPicPr>
        <p:blipFill rotWithShape="1">
          <a:blip r:embed="rId3">
            <a:alphaModFix/>
          </a:blip>
          <a:srcRect/>
          <a:stretch/>
        </p:blipFill>
        <p:spPr>
          <a:xfrm>
            <a:off x="101601" y="1905000"/>
            <a:ext cx="5994399" cy="4495800"/>
          </a:xfrm>
          <a:prstGeom prst="rect">
            <a:avLst/>
          </a:prstGeom>
          <a:noFill/>
          <a:ln>
            <a:noFill/>
          </a:ln>
        </p:spPr>
      </p:pic>
      <p:sp>
        <p:nvSpPr>
          <p:cNvPr id="99" name="Shape 99"/>
          <p:cNvSpPr txBox="1">
            <a:spLocks noGrp="1"/>
          </p:cNvSpPr>
          <p:nvPr>
            <p:ph type="body" idx="1"/>
          </p:nvPr>
        </p:nvSpPr>
        <p:spPr>
          <a:xfrm>
            <a:off x="5913120" y="1539241"/>
            <a:ext cx="2895600" cy="4861559"/>
          </a:xfrm>
          <a:prstGeom prst="rect">
            <a:avLst/>
          </a:prstGeom>
          <a:noFill/>
          <a:ln>
            <a:noFill/>
          </a:ln>
        </p:spPr>
        <p:txBody>
          <a:bodyPr lIns="78275" tIns="39125" rIns="78275" bIns="39125" anchor="t" anchorCtr="0">
            <a:noAutofit/>
          </a:bodyPr>
          <a:lstStyle/>
          <a:p>
            <a:pPr marL="292100" marR="0" lvl="0" indent="-298450" algn="l" rtl="0">
              <a:lnSpc>
                <a:spcPct val="120000"/>
              </a:lnSpc>
              <a:spcBef>
                <a:spcPts val="0"/>
              </a:spcBef>
              <a:buClr>
                <a:srgbClr val="366092"/>
              </a:buClr>
              <a:buSzPct val="100000"/>
              <a:buFont typeface="Ubuntu"/>
              <a:buChar char="•"/>
            </a:pPr>
            <a:r>
              <a:rPr lang="en" sz="1600" b="1" i="0" u="none" strike="noStrike" cap="none" baseline="0" dirty="0">
                <a:solidFill>
                  <a:srgbClr val="366092"/>
                </a:solidFill>
                <a:ea typeface="Ubuntu"/>
                <a:sym typeface="Ubuntu"/>
              </a:rPr>
              <a:t>Largest natural gas distribution utility in US</a:t>
            </a:r>
          </a:p>
          <a:p>
            <a:pPr marL="292100" marR="0" lvl="0" indent="-292100" algn="l" rtl="0">
              <a:lnSpc>
                <a:spcPct val="120000"/>
              </a:lnSpc>
              <a:spcBef>
                <a:spcPts val="200"/>
              </a:spcBef>
              <a:buClr>
                <a:schemeClr val="lt1"/>
              </a:buClr>
              <a:buFont typeface="Arial"/>
              <a:buNone/>
            </a:pPr>
            <a:endParaRPr sz="1600" b="1" i="0" u="none" strike="noStrike" cap="none" baseline="0" dirty="0">
              <a:solidFill>
                <a:srgbClr val="366092"/>
              </a:solidFill>
              <a:ea typeface="Ubuntu"/>
              <a:sym typeface="Ubuntu"/>
            </a:endParaRPr>
          </a:p>
          <a:p>
            <a:pPr marL="292100" marR="0" lvl="0" indent="-298450" algn="l" rtl="0">
              <a:lnSpc>
                <a:spcPct val="120000"/>
              </a:lnSpc>
              <a:spcBef>
                <a:spcPts val="200"/>
              </a:spcBef>
              <a:buClr>
                <a:srgbClr val="366092"/>
              </a:buClr>
              <a:buSzPct val="100000"/>
              <a:buFont typeface="Ubuntu"/>
              <a:buChar char="•"/>
            </a:pPr>
            <a:r>
              <a:rPr lang="en" sz="1600" b="1" i="0" u="none" strike="noStrike" cap="none" baseline="0" dirty="0">
                <a:solidFill>
                  <a:srgbClr val="366092"/>
                </a:solidFill>
                <a:ea typeface="Ubuntu"/>
                <a:sym typeface="Ubuntu"/>
              </a:rPr>
              <a:t>Service territory of 20,000 square miles</a:t>
            </a:r>
          </a:p>
          <a:p>
            <a:pPr marL="292100" marR="0" lvl="0" indent="-292100" algn="l" rtl="0">
              <a:lnSpc>
                <a:spcPct val="120000"/>
              </a:lnSpc>
              <a:spcBef>
                <a:spcPts val="200"/>
              </a:spcBef>
              <a:buClr>
                <a:schemeClr val="lt1"/>
              </a:buClr>
              <a:buFont typeface="Arial"/>
              <a:buNone/>
            </a:pPr>
            <a:endParaRPr sz="1600" b="1" i="0" u="none" strike="noStrike" cap="none" baseline="0" dirty="0">
              <a:solidFill>
                <a:srgbClr val="366092"/>
              </a:solidFill>
              <a:ea typeface="Ubuntu"/>
              <a:sym typeface="Ubuntu"/>
            </a:endParaRPr>
          </a:p>
          <a:p>
            <a:pPr marL="292100" marR="0" lvl="0" indent="-298450" algn="l" rtl="0">
              <a:lnSpc>
                <a:spcPct val="120000"/>
              </a:lnSpc>
              <a:spcBef>
                <a:spcPts val="200"/>
              </a:spcBef>
              <a:buClr>
                <a:srgbClr val="366092"/>
              </a:buClr>
              <a:buSzPct val="100000"/>
              <a:buFont typeface="Ubuntu"/>
              <a:buChar char="•"/>
            </a:pPr>
            <a:r>
              <a:rPr lang="en" sz="1600" b="1" i="0" u="none" strike="noStrike" cap="none" baseline="0" dirty="0">
                <a:solidFill>
                  <a:srgbClr val="366092"/>
                </a:solidFill>
                <a:ea typeface="Ubuntu"/>
                <a:sym typeface="Ubuntu"/>
              </a:rPr>
              <a:t>Serving 20.9 million consumers through 5.8 million meters in more than 500 communities</a:t>
            </a:r>
          </a:p>
          <a:p>
            <a:pPr marL="292100" marR="0" lvl="0" indent="-292100" algn="l" rtl="0">
              <a:lnSpc>
                <a:spcPct val="120000"/>
              </a:lnSpc>
              <a:spcBef>
                <a:spcPts val="200"/>
              </a:spcBef>
              <a:buClr>
                <a:schemeClr val="lt1"/>
              </a:buClr>
              <a:buFont typeface="Arial"/>
              <a:buNone/>
            </a:pPr>
            <a:endParaRPr sz="1600" b="1" i="0" u="none" strike="noStrike" cap="none" baseline="0" dirty="0">
              <a:solidFill>
                <a:srgbClr val="366092"/>
              </a:solidFill>
              <a:ea typeface="Ubuntu"/>
              <a:sym typeface="Ubuntu"/>
            </a:endParaRPr>
          </a:p>
          <a:p>
            <a:pPr marL="292100" marR="0" lvl="0" indent="-298450" algn="l" rtl="0">
              <a:lnSpc>
                <a:spcPct val="120000"/>
              </a:lnSpc>
              <a:spcBef>
                <a:spcPts val="200"/>
              </a:spcBef>
              <a:buClr>
                <a:srgbClr val="366092"/>
              </a:buClr>
              <a:buSzPct val="100000"/>
              <a:buFont typeface="Ubuntu"/>
              <a:buChar char="•"/>
            </a:pPr>
            <a:r>
              <a:rPr lang="en" sz="1600" b="1" i="0" u="none" strike="noStrike" cap="none" baseline="0" dirty="0">
                <a:solidFill>
                  <a:srgbClr val="366092"/>
                </a:solidFill>
                <a:ea typeface="Ubuntu"/>
                <a:sym typeface="Ubuntu"/>
              </a:rPr>
              <a:t>Workforce of 8,500 employees</a:t>
            </a:r>
          </a:p>
          <a:p>
            <a:pPr marL="292100" marR="0" lvl="0" indent="-292100" algn="l" rtl="0">
              <a:spcBef>
                <a:spcPts val="200"/>
              </a:spcBef>
              <a:buClr>
                <a:schemeClr val="lt1"/>
              </a:buClr>
              <a:buFont typeface="Arial"/>
              <a:buNone/>
            </a:pPr>
            <a:endParaRPr sz="1300" b="0" i="0" u="none" strike="noStrike" cap="none" baseline="0" dirty="0">
              <a:solidFill>
                <a:srgbClr val="434343"/>
              </a:solidFill>
              <a:latin typeface="Verdana"/>
              <a:ea typeface="Verdana"/>
              <a:cs typeface="Verdana"/>
              <a:sym typeface="Verdana"/>
            </a:endParaRPr>
          </a:p>
        </p:txBody>
      </p:sp>
    </p:spTree>
    <p:extLst>
      <p:ext uri="{BB962C8B-B14F-4D97-AF65-F5344CB8AC3E}">
        <p14:creationId xmlns:p14="http://schemas.microsoft.com/office/powerpoint/2010/main" val="4060332590"/>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297450" y="476220"/>
            <a:ext cx="8229600" cy="1447999"/>
          </a:xfrm>
          <a:prstGeom prst="rect">
            <a:avLst/>
          </a:prstGeom>
          <a:noFill/>
          <a:ln>
            <a:noFill/>
          </a:ln>
        </p:spPr>
        <p:txBody>
          <a:bodyPr lIns="91425" tIns="45700" rIns="91425" bIns="45700" anchor="ctr" anchorCtr="0">
            <a:noAutofit/>
          </a:bodyPr>
          <a:lstStyle/>
          <a:p>
            <a:pPr marL="0" marR="0" lvl="0" indent="0" algn="l" rtl="0">
              <a:spcBef>
                <a:spcPts val="0"/>
              </a:spcBef>
              <a:buClr>
                <a:srgbClr val="366092"/>
              </a:buClr>
              <a:buSzPct val="25000"/>
              <a:buFont typeface="Verdana"/>
              <a:buNone/>
            </a:pPr>
            <a:r>
              <a:rPr lang="en" sz="2600" b="1" i="0" u="none" strike="noStrike" cap="none" baseline="0" dirty="0"/>
              <a:t>CA Climate Change Policy: Make Room for </a:t>
            </a:r>
            <a:br>
              <a:rPr lang="en" sz="2600" b="1" i="0" u="none" strike="noStrike" cap="none" baseline="0" dirty="0"/>
            </a:br>
            <a:r>
              <a:rPr lang="en" sz="2600" b="1" i="0" u="none" strike="noStrike" cap="none" baseline="0" dirty="0"/>
              <a:t>“Near-Zero” End Uses and Low Carbon Gas</a:t>
            </a:r>
            <a:r>
              <a:rPr lang="en" sz="2600" b="1" i="0" u="none" strike="noStrike" cap="none" baseline="0" dirty="0">
                <a:solidFill>
                  <a:srgbClr val="366092"/>
                </a:solidFill>
              </a:rPr>
              <a:t/>
            </a:r>
            <a:br>
              <a:rPr lang="en" sz="2600" b="1" i="0" u="none" strike="noStrike" cap="none" baseline="0" dirty="0">
                <a:solidFill>
                  <a:srgbClr val="366092"/>
                </a:solidFill>
              </a:rPr>
            </a:br>
            <a:r>
              <a:rPr lang="en" sz="2000" b="0" i="1" u="none" strike="noStrike" cap="none" baseline="0" dirty="0">
                <a:solidFill>
                  <a:srgbClr val="366092"/>
                </a:solidFill>
                <a:latin typeface="Verdana"/>
                <a:ea typeface="Verdana"/>
                <a:cs typeface="Verdana"/>
                <a:sym typeface="Verdana"/>
              </a:rPr>
              <a:t>         </a:t>
            </a:r>
          </a:p>
        </p:txBody>
      </p:sp>
      <p:sp>
        <p:nvSpPr>
          <p:cNvPr id="107" name="Shape 107"/>
          <p:cNvSpPr txBox="1">
            <a:spLocks noGrp="1"/>
          </p:cNvSpPr>
          <p:nvPr>
            <p:ph type="body" idx="1"/>
          </p:nvPr>
        </p:nvSpPr>
        <p:spPr>
          <a:xfrm>
            <a:off x="4494300" y="1759111"/>
            <a:ext cx="4649700" cy="4190800"/>
          </a:xfrm>
          <a:prstGeom prst="rect">
            <a:avLst/>
          </a:prstGeom>
          <a:noFill/>
          <a:ln>
            <a:noFill/>
          </a:ln>
        </p:spPr>
        <p:txBody>
          <a:bodyPr lIns="91425" tIns="45700" rIns="91425" bIns="45700" anchor="t" anchorCtr="0">
            <a:noAutofit/>
          </a:bodyPr>
          <a:lstStyle/>
          <a:p>
            <a:pPr marL="342900" marR="0" lvl="0" indent="-330200" algn="l" rtl="0">
              <a:spcBef>
                <a:spcPts val="0"/>
              </a:spcBef>
              <a:buClr>
                <a:srgbClr val="366092"/>
              </a:buClr>
              <a:buSzPct val="100000"/>
              <a:buFont typeface="Ubuntu"/>
              <a:buChar char="•"/>
            </a:pPr>
            <a:r>
              <a:rPr lang="en" sz="2000" b="0" i="0" u="none" strike="noStrike" cap="none" baseline="0" dirty="0">
                <a:solidFill>
                  <a:srgbClr val="366092"/>
                </a:solidFill>
                <a:ea typeface="Ubuntu"/>
                <a:sym typeface="Ubuntu"/>
              </a:rPr>
              <a:t>California focused on electrifying end uses and “de-carbonizing” electricity</a:t>
            </a:r>
          </a:p>
          <a:p>
            <a:pPr marL="742950" marR="0" lvl="1" indent="-285750" algn="l" rtl="0">
              <a:spcBef>
                <a:spcPts val="320"/>
              </a:spcBef>
              <a:buClr>
                <a:srgbClr val="366092"/>
              </a:buClr>
              <a:buSzPct val="100000"/>
              <a:buFont typeface="Ubuntu"/>
              <a:buChar char="–"/>
            </a:pPr>
            <a:r>
              <a:rPr lang="en" sz="2000" b="0" i="0" u="none" strike="noStrike" cap="none" baseline="0" dirty="0">
                <a:solidFill>
                  <a:srgbClr val="366092"/>
                </a:solidFill>
                <a:ea typeface="Ubuntu"/>
                <a:sym typeface="Ubuntu"/>
              </a:rPr>
              <a:t>Electrify transportation</a:t>
            </a:r>
          </a:p>
          <a:p>
            <a:pPr marL="742950" marR="0" lvl="1" indent="-285750" algn="l" rtl="0">
              <a:spcBef>
                <a:spcPts val="320"/>
              </a:spcBef>
              <a:buClr>
                <a:srgbClr val="366092"/>
              </a:buClr>
              <a:buSzPct val="100000"/>
              <a:buFont typeface="Ubuntu"/>
              <a:buChar char="–"/>
            </a:pPr>
            <a:r>
              <a:rPr lang="en" sz="2000" b="0" i="0" u="none" strike="noStrike" cap="none" baseline="0" dirty="0">
                <a:solidFill>
                  <a:srgbClr val="366092"/>
                </a:solidFill>
                <a:ea typeface="Ubuntu"/>
                <a:sym typeface="Ubuntu"/>
              </a:rPr>
              <a:t>Electrify energy end uses</a:t>
            </a:r>
          </a:p>
          <a:p>
            <a:pPr marL="742950" marR="0" lvl="1" indent="-285750" algn="l" rtl="0">
              <a:spcBef>
                <a:spcPts val="320"/>
              </a:spcBef>
              <a:buClr>
                <a:srgbClr val="366092"/>
              </a:buClr>
              <a:buSzPct val="100000"/>
              <a:buFont typeface="Ubuntu"/>
              <a:buChar char="–"/>
            </a:pPr>
            <a:r>
              <a:rPr lang="en" sz="2000" b="0" i="0" u="none" strike="noStrike" cap="none" baseline="0" dirty="0">
                <a:solidFill>
                  <a:srgbClr val="366092"/>
                </a:solidFill>
                <a:ea typeface="Ubuntu"/>
                <a:sym typeface="Ubuntu"/>
              </a:rPr>
              <a:t>De-carbonize generation</a:t>
            </a:r>
          </a:p>
          <a:p>
            <a:pPr marL="1371600" marR="0" lvl="3" indent="0" algn="l" rtl="0">
              <a:spcBef>
                <a:spcPts val="360"/>
              </a:spcBef>
              <a:buClr>
                <a:srgbClr val="366092"/>
              </a:buClr>
              <a:buFont typeface="Arial"/>
              <a:buNone/>
            </a:pPr>
            <a:endParaRPr sz="2000" b="0" i="0" u="none" strike="noStrike" cap="none" baseline="0" dirty="0">
              <a:solidFill>
                <a:srgbClr val="366092"/>
              </a:solidFill>
              <a:ea typeface="Ubuntu"/>
              <a:sym typeface="Ubuntu"/>
            </a:endParaRPr>
          </a:p>
          <a:p>
            <a:pPr marL="342900" marR="0" lvl="0" indent="-330200" algn="l" rtl="0">
              <a:spcBef>
                <a:spcPts val="360"/>
              </a:spcBef>
              <a:buClr>
                <a:srgbClr val="366092"/>
              </a:buClr>
              <a:buSzPct val="100000"/>
              <a:buFont typeface="Ubuntu"/>
              <a:buChar char="•"/>
            </a:pPr>
            <a:r>
              <a:rPr lang="en" sz="2000" b="0" i="0" u="none" strike="noStrike" cap="none" baseline="0" dirty="0">
                <a:solidFill>
                  <a:srgbClr val="366092"/>
                </a:solidFill>
                <a:ea typeface="Ubuntu"/>
                <a:sym typeface="Ubuntu"/>
              </a:rPr>
              <a:t>SoCalGas focused on “near-zero” end use technology and exploring “de-carbonizing” the pipeline </a:t>
            </a:r>
          </a:p>
          <a:p>
            <a:pPr marL="742950" marR="0" lvl="1" indent="-285750" algn="l" rtl="0">
              <a:spcBef>
                <a:spcPts val="320"/>
              </a:spcBef>
              <a:buClr>
                <a:srgbClr val="366092"/>
              </a:buClr>
              <a:buSzPct val="100000"/>
              <a:buFont typeface="Ubuntu"/>
              <a:buChar char="–"/>
            </a:pPr>
            <a:r>
              <a:rPr lang="en" sz="2000" b="0" i="0" u="none" strike="noStrike" cap="none" baseline="0" dirty="0">
                <a:solidFill>
                  <a:srgbClr val="366092"/>
                </a:solidFill>
                <a:ea typeface="Ubuntu"/>
                <a:sym typeface="Ubuntu"/>
              </a:rPr>
              <a:t>Near-zero NGV’s</a:t>
            </a:r>
          </a:p>
          <a:p>
            <a:pPr marL="742950" marR="0" lvl="1" indent="-285750" algn="l" rtl="0">
              <a:spcBef>
                <a:spcPts val="320"/>
              </a:spcBef>
              <a:buClr>
                <a:srgbClr val="366092"/>
              </a:buClr>
              <a:buSzPct val="100000"/>
              <a:buFont typeface="Ubuntu"/>
              <a:buChar char="–"/>
            </a:pPr>
            <a:r>
              <a:rPr lang="en" sz="2000" b="0" i="0" u="none" strike="noStrike" cap="none" baseline="0" dirty="0">
                <a:solidFill>
                  <a:srgbClr val="366092"/>
                </a:solidFill>
                <a:ea typeface="Ubuntu"/>
                <a:sym typeface="Ubuntu"/>
              </a:rPr>
              <a:t>Near-zero gas technology</a:t>
            </a:r>
          </a:p>
          <a:p>
            <a:pPr marL="742950" marR="0" lvl="1" indent="-285750" algn="l" rtl="0">
              <a:spcBef>
                <a:spcPts val="320"/>
              </a:spcBef>
              <a:buClr>
                <a:srgbClr val="366092"/>
              </a:buClr>
              <a:buSzPct val="100000"/>
              <a:buFont typeface="Ubuntu"/>
              <a:buChar char="–"/>
            </a:pPr>
            <a:r>
              <a:rPr lang="en" sz="2000" b="1" i="0" u="sng" strike="noStrike" cap="none" baseline="0" dirty="0">
                <a:solidFill>
                  <a:srgbClr val="366092"/>
                </a:solidFill>
                <a:ea typeface="Ubuntu"/>
                <a:sym typeface="Ubuntu"/>
              </a:rPr>
              <a:t>New methane and hydrogen feedstocks/blends</a:t>
            </a:r>
          </a:p>
          <a:p>
            <a:pPr marL="342900" marR="0" lvl="0" indent="-215900" algn="l" rtl="0">
              <a:spcBef>
                <a:spcPts val="400"/>
              </a:spcBef>
              <a:buClr>
                <a:srgbClr val="366092"/>
              </a:buClr>
              <a:buFont typeface="Arial"/>
              <a:buNone/>
            </a:pPr>
            <a:endParaRPr sz="1600" b="1" i="0" u="none" strike="noStrike" cap="none" baseline="0" dirty="0">
              <a:solidFill>
                <a:srgbClr val="366092"/>
              </a:solidFill>
              <a:latin typeface="Ubuntu"/>
              <a:ea typeface="Ubuntu"/>
              <a:cs typeface="Ubuntu"/>
              <a:sym typeface="Ubuntu"/>
            </a:endParaRPr>
          </a:p>
        </p:txBody>
      </p:sp>
      <p:pic>
        <p:nvPicPr>
          <p:cNvPr id="108" name="Shape 108"/>
          <p:cNvPicPr preferRelativeResize="0"/>
          <p:nvPr/>
        </p:nvPicPr>
        <p:blipFill rotWithShape="1">
          <a:blip r:embed="rId3">
            <a:alphaModFix/>
          </a:blip>
          <a:srcRect/>
          <a:stretch/>
        </p:blipFill>
        <p:spPr>
          <a:xfrm>
            <a:off x="109051" y="2411911"/>
            <a:ext cx="4303199" cy="3538000"/>
          </a:xfrm>
          <a:prstGeom prst="roundRect">
            <a:avLst>
              <a:gd name="adj" fmla="val 16667"/>
            </a:avLst>
          </a:prstGeom>
          <a:noFill/>
          <a:ln w="38100" cap="flat" cmpd="sng">
            <a:solidFill>
              <a:srgbClr val="003171">
                <a:alpha val="0"/>
              </a:srgbClr>
            </a:solidFill>
            <a:prstDash val="solid"/>
            <a:round/>
            <a:headEnd type="none" w="med" len="med"/>
            <a:tailEnd type="none" w="med" len="med"/>
          </a:ln>
        </p:spPr>
      </p:pic>
      <p:pic>
        <p:nvPicPr>
          <p:cNvPr id="109" name="Shape 109"/>
          <p:cNvPicPr preferRelativeResize="0"/>
          <p:nvPr/>
        </p:nvPicPr>
        <p:blipFill rotWithShape="1">
          <a:blip r:embed="rId4">
            <a:alphaModFix/>
          </a:blip>
          <a:srcRect/>
          <a:stretch/>
        </p:blipFill>
        <p:spPr>
          <a:xfrm>
            <a:off x="1676400" y="3276600"/>
            <a:ext cx="1168400" cy="1143000"/>
          </a:xfrm>
          <a:prstGeom prst="rect">
            <a:avLst/>
          </a:prstGeom>
          <a:noFill/>
          <a:ln>
            <a:noFill/>
          </a:ln>
        </p:spPr>
      </p:pic>
      <p:sp>
        <p:nvSpPr>
          <p:cNvPr id="110" name="Shape 110"/>
          <p:cNvSpPr txBox="1">
            <a:spLocks noGrp="1"/>
          </p:cNvSpPr>
          <p:nvPr>
            <p:ph type="sldNum" idx="4294967295"/>
          </p:nvPr>
        </p:nvSpPr>
        <p:spPr>
          <a:xfrm>
            <a:off x="4141200" y="6513380"/>
            <a:ext cx="861600" cy="269600"/>
          </a:xfrm>
          <a:prstGeom prst="rect">
            <a:avLst/>
          </a:prstGeom>
          <a:noFill/>
          <a:ln>
            <a:noFill/>
          </a:ln>
        </p:spPr>
        <p:txBody>
          <a:bodyPr lIns="91425" tIns="45700" rIns="91425" bIns="45700" anchor="ctr" anchorCtr="0">
            <a:noAutofit/>
          </a:bodyPr>
          <a:lstStyle/>
          <a:p>
            <a:pPr lvl="0" rtl="0">
              <a:spcBef>
                <a:spcPts val="0"/>
              </a:spcBef>
              <a:buNone/>
            </a:pPr>
            <a:fld id="{00000000-1234-1234-1234-123412341234}" type="slidenum">
              <a:rPr lang="en"/>
              <a:t>3</a:t>
            </a:fld>
            <a:endParaRPr lang="en"/>
          </a:p>
        </p:txBody>
      </p:sp>
    </p:spTree>
    <p:extLst>
      <p:ext uri="{BB962C8B-B14F-4D97-AF65-F5344CB8AC3E}">
        <p14:creationId xmlns:p14="http://schemas.microsoft.com/office/powerpoint/2010/main" val="1661556682"/>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ChangeArrowheads="1"/>
          </p:cNvSpPr>
          <p:nvPr/>
        </p:nvSpPr>
        <p:spPr bwMode="auto">
          <a:xfrm rot="10800000">
            <a:off x="1195118" y="4128577"/>
            <a:ext cx="2743200" cy="2335213"/>
          </a:xfrm>
          <a:prstGeom prst="rect">
            <a:avLst/>
          </a:prstGeom>
          <a:gradFill rotWithShape="1">
            <a:gsLst>
              <a:gs pos="0">
                <a:schemeClr val="accent1">
                  <a:lumMod val="60000"/>
                  <a:lumOff val="40000"/>
                </a:schemeClr>
              </a:gs>
              <a:gs pos="100000">
                <a:srgbClr val="EAEAEA">
                  <a:alpha val="0"/>
                </a:srgbClr>
              </a:gs>
            </a:gsLst>
            <a:lin ang="16200000"/>
          </a:gradFill>
          <a:ln w="9525" algn="ctr">
            <a:noFill/>
            <a:miter lim="800000"/>
            <a:headEnd/>
            <a:tailEnd/>
          </a:ln>
        </p:spPr>
        <p:txBody>
          <a:bodyPr rot="10800000" anchor="ctr"/>
          <a:lstStyle/>
          <a:p>
            <a:pPr algn="ctr" fontAlgn="auto">
              <a:spcBef>
                <a:spcPts val="0"/>
              </a:spcBef>
              <a:spcAft>
                <a:spcPts val="0"/>
              </a:spcAft>
              <a:defRPr/>
            </a:pPr>
            <a:endParaRPr lang="en-US">
              <a:solidFill>
                <a:srgbClr val="000000"/>
              </a:solidFill>
              <a:latin typeface="Arial"/>
              <a:cs typeface="Arial"/>
            </a:endParaRPr>
          </a:p>
        </p:txBody>
      </p:sp>
      <p:sp>
        <p:nvSpPr>
          <p:cNvPr id="5" name="Rectangle 4"/>
          <p:cNvSpPr>
            <a:spLocks noChangeArrowheads="1"/>
          </p:cNvSpPr>
          <p:nvPr/>
        </p:nvSpPr>
        <p:spPr bwMode="auto">
          <a:xfrm rot="10800000">
            <a:off x="5562122" y="1632701"/>
            <a:ext cx="2743200" cy="2335212"/>
          </a:xfrm>
          <a:prstGeom prst="rect">
            <a:avLst/>
          </a:prstGeom>
          <a:gradFill rotWithShape="1">
            <a:gsLst>
              <a:gs pos="0">
                <a:schemeClr val="accent1">
                  <a:lumMod val="60000"/>
                  <a:lumOff val="40000"/>
                </a:schemeClr>
              </a:gs>
              <a:gs pos="100000">
                <a:srgbClr val="EAEAEA">
                  <a:alpha val="0"/>
                </a:srgbClr>
              </a:gs>
            </a:gsLst>
            <a:lin ang="16200000"/>
          </a:gradFill>
          <a:ln w="9525" algn="ctr">
            <a:noFill/>
            <a:miter lim="800000"/>
            <a:headEnd/>
            <a:tailEnd/>
          </a:ln>
        </p:spPr>
        <p:txBody>
          <a:bodyPr rot="10800000" anchor="ctr"/>
          <a:lstStyle/>
          <a:p>
            <a:pPr algn="ctr" fontAlgn="auto">
              <a:spcBef>
                <a:spcPts val="0"/>
              </a:spcBef>
              <a:spcAft>
                <a:spcPts val="0"/>
              </a:spcAft>
              <a:defRPr/>
            </a:pPr>
            <a:endParaRPr lang="en-US">
              <a:solidFill>
                <a:srgbClr val="000000"/>
              </a:solidFill>
              <a:latin typeface="Arial"/>
              <a:cs typeface="Arial"/>
            </a:endParaRPr>
          </a:p>
        </p:txBody>
      </p:sp>
      <p:sp>
        <p:nvSpPr>
          <p:cNvPr id="6" name="Rectangle 5"/>
          <p:cNvSpPr>
            <a:spLocks noChangeArrowheads="1"/>
          </p:cNvSpPr>
          <p:nvPr/>
        </p:nvSpPr>
        <p:spPr bwMode="auto">
          <a:xfrm rot="10800000">
            <a:off x="1195118" y="1663959"/>
            <a:ext cx="2743200" cy="2341562"/>
          </a:xfrm>
          <a:prstGeom prst="rect">
            <a:avLst/>
          </a:prstGeom>
          <a:gradFill rotWithShape="1">
            <a:gsLst>
              <a:gs pos="0">
                <a:schemeClr val="bg1">
                  <a:lumMod val="95000"/>
                </a:schemeClr>
              </a:gs>
              <a:gs pos="100000">
                <a:schemeClr val="bg1">
                  <a:alpha val="0"/>
                </a:schemeClr>
              </a:gs>
            </a:gsLst>
            <a:lin ang="16200000"/>
          </a:gradFill>
          <a:ln w="9525" algn="ctr">
            <a:noFill/>
            <a:miter lim="800000"/>
            <a:headEnd/>
            <a:tailEnd/>
          </a:ln>
        </p:spPr>
        <p:txBody>
          <a:bodyPr rot="10800000" anchor="ctr"/>
          <a:lstStyle/>
          <a:p>
            <a:pPr algn="ctr" fontAlgn="auto">
              <a:spcBef>
                <a:spcPts val="0"/>
              </a:spcBef>
              <a:spcAft>
                <a:spcPts val="0"/>
              </a:spcAft>
              <a:defRPr/>
            </a:pPr>
            <a:endParaRPr lang="en-US">
              <a:solidFill>
                <a:srgbClr val="000000"/>
              </a:solidFill>
              <a:latin typeface="Arial"/>
              <a:cs typeface="Arial"/>
            </a:endParaRPr>
          </a:p>
        </p:txBody>
      </p:sp>
      <p:sp>
        <p:nvSpPr>
          <p:cNvPr id="10" name="Rectangle 9"/>
          <p:cNvSpPr>
            <a:spLocks noChangeArrowheads="1"/>
          </p:cNvSpPr>
          <p:nvPr/>
        </p:nvSpPr>
        <p:spPr bwMode="auto">
          <a:xfrm rot="10800000">
            <a:off x="5562122" y="4151615"/>
            <a:ext cx="2743200" cy="2335212"/>
          </a:xfrm>
          <a:prstGeom prst="rect">
            <a:avLst/>
          </a:prstGeom>
          <a:gradFill rotWithShape="1">
            <a:gsLst>
              <a:gs pos="0">
                <a:schemeClr val="bg1">
                  <a:lumMod val="95000"/>
                </a:schemeClr>
              </a:gs>
              <a:gs pos="100000">
                <a:schemeClr val="bg1">
                  <a:alpha val="0"/>
                </a:schemeClr>
              </a:gs>
            </a:gsLst>
            <a:lin ang="16200000"/>
          </a:gradFill>
          <a:ln w="9525" algn="ctr">
            <a:noFill/>
            <a:miter lim="800000"/>
            <a:headEnd/>
            <a:tailEnd/>
          </a:ln>
        </p:spPr>
        <p:txBody>
          <a:bodyPr rot="10800000" anchor="ctr"/>
          <a:lstStyle/>
          <a:p>
            <a:pPr algn="ctr" fontAlgn="auto">
              <a:spcBef>
                <a:spcPts val="0"/>
              </a:spcBef>
              <a:spcAft>
                <a:spcPts val="0"/>
              </a:spcAft>
              <a:defRPr/>
            </a:pPr>
            <a:endParaRPr lang="en-US">
              <a:solidFill>
                <a:srgbClr val="000000"/>
              </a:solidFill>
              <a:latin typeface="Arial"/>
              <a:cs typeface="Arial"/>
            </a:endParaRPr>
          </a:p>
        </p:txBody>
      </p:sp>
      <p:sp>
        <p:nvSpPr>
          <p:cNvPr id="15" name="Oval 14"/>
          <p:cNvSpPr>
            <a:spLocks noChangeArrowheads="1"/>
          </p:cNvSpPr>
          <p:nvPr/>
        </p:nvSpPr>
        <p:spPr bwMode="auto">
          <a:xfrm rot="10800000">
            <a:off x="2133599" y="1255944"/>
            <a:ext cx="742950" cy="744538"/>
          </a:xfrm>
          <a:prstGeom prst="ellipse">
            <a:avLst/>
          </a:prstGeom>
          <a:gradFill rotWithShape="1">
            <a:gsLst>
              <a:gs pos="0">
                <a:srgbClr val="BFBFBF"/>
              </a:gs>
              <a:gs pos="100000">
                <a:srgbClr val="EAEAEA">
                  <a:alpha val="0"/>
                </a:srgbClr>
              </a:gs>
            </a:gsLst>
            <a:lin ang="16200000"/>
          </a:gradFill>
          <a:ln w="9525" algn="ctr">
            <a:noFill/>
            <a:round/>
            <a:headEnd/>
            <a:tailEnd/>
          </a:ln>
        </p:spPr>
        <p:txBody>
          <a:bodyPr rot="10800000" anchor="ctr"/>
          <a:lstStyle/>
          <a:p>
            <a:pPr algn="ctr" fontAlgn="auto">
              <a:spcBef>
                <a:spcPts val="0"/>
              </a:spcBef>
              <a:spcAft>
                <a:spcPts val="0"/>
              </a:spcAft>
              <a:defRPr/>
            </a:pPr>
            <a:endParaRPr lang="en-US" dirty="0">
              <a:solidFill>
                <a:srgbClr val="000000"/>
              </a:solidFill>
              <a:latin typeface="Arial"/>
              <a:cs typeface="Arial"/>
            </a:endParaRPr>
          </a:p>
        </p:txBody>
      </p:sp>
      <p:sp>
        <p:nvSpPr>
          <p:cNvPr id="20" name="Oval 19"/>
          <p:cNvSpPr>
            <a:spLocks noChangeArrowheads="1"/>
          </p:cNvSpPr>
          <p:nvPr/>
        </p:nvSpPr>
        <p:spPr bwMode="auto">
          <a:xfrm rot="10800000">
            <a:off x="6589072" y="1246968"/>
            <a:ext cx="742950" cy="744538"/>
          </a:xfrm>
          <a:prstGeom prst="ellipse">
            <a:avLst/>
          </a:prstGeom>
          <a:gradFill rotWithShape="1">
            <a:gsLst>
              <a:gs pos="0">
                <a:srgbClr val="BFBFBF"/>
              </a:gs>
              <a:gs pos="100000">
                <a:srgbClr val="EAEAEA">
                  <a:alpha val="0"/>
                </a:srgbClr>
              </a:gs>
            </a:gsLst>
            <a:lin ang="16200000"/>
          </a:gradFill>
          <a:ln w="9525" algn="ctr">
            <a:noFill/>
            <a:round/>
            <a:headEnd/>
            <a:tailEnd/>
          </a:ln>
        </p:spPr>
        <p:txBody>
          <a:bodyPr rot="10800000" anchor="ctr"/>
          <a:lstStyle/>
          <a:p>
            <a:pPr algn="ctr" fontAlgn="auto">
              <a:spcBef>
                <a:spcPts val="0"/>
              </a:spcBef>
              <a:spcAft>
                <a:spcPts val="0"/>
              </a:spcAft>
              <a:defRPr/>
            </a:pPr>
            <a:endParaRPr lang="en-US">
              <a:solidFill>
                <a:srgbClr val="000000"/>
              </a:solidFill>
              <a:latin typeface="Arial"/>
              <a:cs typeface="Arial"/>
            </a:endParaRPr>
          </a:p>
        </p:txBody>
      </p:sp>
      <p:sp>
        <p:nvSpPr>
          <p:cNvPr id="22" name="TextBox 21"/>
          <p:cNvSpPr txBox="1"/>
          <p:nvPr/>
        </p:nvSpPr>
        <p:spPr>
          <a:xfrm>
            <a:off x="2270073" y="1297085"/>
            <a:ext cx="470000" cy="707886"/>
          </a:xfrm>
          <a:prstGeom prst="rect">
            <a:avLst/>
          </a:prstGeom>
          <a:noFill/>
        </p:spPr>
        <p:txBody>
          <a:bodyPr wrap="none">
            <a:spAutoFit/>
          </a:bodyPr>
          <a:lstStyle/>
          <a:p>
            <a:pPr fontAlgn="auto">
              <a:spcBef>
                <a:spcPts val="0"/>
              </a:spcBef>
              <a:spcAft>
                <a:spcPts val="0"/>
              </a:spcAft>
              <a:defRPr/>
            </a:pPr>
            <a:r>
              <a:rPr lang="en-US" sz="4000" b="1" dirty="0">
                <a:solidFill>
                  <a:srgbClr val="000000"/>
                </a:solidFill>
                <a:latin typeface="Arial"/>
                <a:cs typeface="Arial"/>
              </a:rPr>
              <a:t>1</a:t>
            </a:r>
          </a:p>
        </p:txBody>
      </p:sp>
      <p:sp>
        <p:nvSpPr>
          <p:cNvPr id="23" name="TextBox 22"/>
          <p:cNvSpPr txBox="1"/>
          <p:nvPr/>
        </p:nvSpPr>
        <p:spPr>
          <a:xfrm>
            <a:off x="6727184" y="1268398"/>
            <a:ext cx="466725" cy="701675"/>
          </a:xfrm>
          <a:prstGeom prst="rect">
            <a:avLst/>
          </a:prstGeom>
          <a:noFill/>
        </p:spPr>
        <p:txBody>
          <a:bodyPr wrap="none">
            <a:spAutoFit/>
          </a:bodyPr>
          <a:lstStyle/>
          <a:p>
            <a:pPr fontAlgn="auto">
              <a:spcBef>
                <a:spcPts val="0"/>
              </a:spcBef>
              <a:spcAft>
                <a:spcPts val="0"/>
              </a:spcAft>
              <a:defRPr/>
            </a:pPr>
            <a:r>
              <a:rPr lang="en-US" sz="4000" b="1" dirty="0">
                <a:solidFill>
                  <a:srgbClr val="000000"/>
                </a:solidFill>
                <a:latin typeface="Arial"/>
                <a:cs typeface="Arial"/>
              </a:rPr>
              <a:t>2</a:t>
            </a:r>
          </a:p>
        </p:txBody>
      </p:sp>
      <p:sp>
        <p:nvSpPr>
          <p:cNvPr id="28" name="TextBox 27"/>
          <p:cNvSpPr txBox="1"/>
          <p:nvPr/>
        </p:nvSpPr>
        <p:spPr>
          <a:xfrm>
            <a:off x="1125535" y="2187124"/>
            <a:ext cx="2759075" cy="461665"/>
          </a:xfrm>
          <a:prstGeom prst="rect">
            <a:avLst/>
          </a:prstGeom>
          <a:noFill/>
        </p:spPr>
        <p:txBody>
          <a:bodyPr>
            <a:spAutoFit/>
          </a:bodyPr>
          <a:lstStyle/>
          <a:p>
            <a:pPr algn="ctr" fontAlgn="auto">
              <a:spcBef>
                <a:spcPts val="0"/>
              </a:spcBef>
              <a:spcAft>
                <a:spcPts val="0"/>
              </a:spcAft>
              <a:defRPr/>
            </a:pPr>
            <a:r>
              <a:rPr lang="da-DK" sz="2400" dirty="0" smtClean="0">
                <a:solidFill>
                  <a:srgbClr val="000000"/>
                </a:solidFill>
                <a:latin typeface="Arial"/>
                <a:cs typeface="Arial"/>
              </a:rPr>
              <a:t>Biogas</a:t>
            </a:r>
          </a:p>
        </p:txBody>
      </p:sp>
      <p:sp>
        <p:nvSpPr>
          <p:cNvPr id="27669" name="TextBox 28"/>
          <p:cNvSpPr txBox="1">
            <a:spLocks noChangeArrowheads="1"/>
          </p:cNvSpPr>
          <p:nvPr/>
        </p:nvSpPr>
        <p:spPr bwMode="auto">
          <a:xfrm>
            <a:off x="5546246" y="2187123"/>
            <a:ext cx="2759075" cy="461665"/>
          </a:xfrm>
          <a:prstGeom prst="rect">
            <a:avLst/>
          </a:prstGeom>
          <a:noFill/>
          <a:ln w="9525">
            <a:noFill/>
            <a:miter lim="800000"/>
            <a:headEnd/>
            <a:tailEnd/>
          </a:ln>
        </p:spPr>
        <p:txBody>
          <a:bodyPr>
            <a:spAutoFit/>
          </a:bodyPr>
          <a:lstStyle/>
          <a:p>
            <a:pPr algn="ctr" fontAlgn="auto">
              <a:spcBef>
                <a:spcPts val="0"/>
              </a:spcBef>
              <a:spcAft>
                <a:spcPts val="0"/>
              </a:spcAft>
              <a:defRPr/>
            </a:pPr>
            <a:r>
              <a:rPr lang="da-DK" sz="2400" dirty="0" smtClean="0">
                <a:solidFill>
                  <a:srgbClr val="000000"/>
                </a:solidFill>
                <a:latin typeface="Arial"/>
                <a:cs typeface="Arial"/>
              </a:rPr>
              <a:t>Power-to-Gas</a:t>
            </a:r>
          </a:p>
        </p:txBody>
      </p:sp>
      <p:sp>
        <p:nvSpPr>
          <p:cNvPr id="31" name="TextBox 30"/>
          <p:cNvSpPr txBox="1"/>
          <p:nvPr/>
        </p:nvSpPr>
        <p:spPr>
          <a:xfrm>
            <a:off x="1195117" y="4375338"/>
            <a:ext cx="2931844" cy="1938992"/>
          </a:xfrm>
          <a:prstGeom prst="rect">
            <a:avLst/>
          </a:prstGeom>
          <a:noFill/>
        </p:spPr>
        <p:txBody>
          <a:bodyPr wrap="square">
            <a:spAutoFit/>
          </a:bodyPr>
          <a:lstStyle/>
          <a:p>
            <a:pPr marL="342900" indent="-342900" fontAlgn="auto">
              <a:spcBef>
                <a:spcPts val="0"/>
              </a:spcBef>
              <a:spcAft>
                <a:spcPts val="0"/>
              </a:spcAft>
              <a:buFont typeface="Arial" panose="020B0604020202020204" pitchFamily="34" charset="0"/>
              <a:buChar char="•"/>
              <a:defRPr/>
            </a:pPr>
            <a:r>
              <a:rPr lang="da-DK" sz="2400" dirty="0" smtClean="0">
                <a:solidFill>
                  <a:srgbClr val="000000"/>
                </a:solidFill>
                <a:latin typeface="Arial"/>
                <a:cs typeface="Arial"/>
              </a:rPr>
              <a:t>Landfills</a:t>
            </a:r>
          </a:p>
          <a:p>
            <a:pPr marL="342900" indent="-342900" fontAlgn="auto">
              <a:spcBef>
                <a:spcPts val="0"/>
              </a:spcBef>
              <a:spcAft>
                <a:spcPts val="0"/>
              </a:spcAft>
              <a:buFont typeface="Arial" panose="020B0604020202020204" pitchFamily="34" charset="0"/>
              <a:buChar char="•"/>
              <a:defRPr/>
            </a:pPr>
            <a:r>
              <a:rPr lang="da-DK" sz="2400" dirty="0" smtClean="0">
                <a:solidFill>
                  <a:srgbClr val="000000"/>
                </a:solidFill>
                <a:latin typeface="Arial"/>
                <a:cs typeface="Arial"/>
              </a:rPr>
              <a:t>Diverted Landfill</a:t>
            </a:r>
          </a:p>
          <a:p>
            <a:pPr marL="342900" indent="-342900" fontAlgn="auto">
              <a:spcBef>
                <a:spcPts val="0"/>
              </a:spcBef>
              <a:spcAft>
                <a:spcPts val="0"/>
              </a:spcAft>
              <a:buFont typeface="Arial" panose="020B0604020202020204" pitchFamily="34" charset="0"/>
              <a:buChar char="•"/>
              <a:defRPr/>
            </a:pPr>
            <a:r>
              <a:rPr lang="da-DK" sz="2400" dirty="0" smtClean="0">
                <a:solidFill>
                  <a:srgbClr val="000000"/>
                </a:solidFill>
                <a:latin typeface="Arial"/>
                <a:cs typeface="Arial"/>
              </a:rPr>
              <a:t>Waste Water Treatment Plants</a:t>
            </a:r>
          </a:p>
          <a:p>
            <a:pPr marL="342900" indent="-342900" fontAlgn="auto">
              <a:spcBef>
                <a:spcPts val="0"/>
              </a:spcBef>
              <a:spcAft>
                <a:spcPts val="0"/>
              </a:spcAft>
              <a:buFont typeface="Arial" panose="020B0604020202020204" pitchFamily="34" charset="0"/>
              <a:buChar char="•"/>
              <a:defRPr/>
            </a:pPr>
            <a:r>
              <a:rPr lang="da-DK" sz="2400" dirty="0" smtClean="0">
                <a:solidFill>
                  <a:srgbClr val="000000"/>
                </a:solidFill>
                <a:latin typeface="Arial"/>
                <a:cs typeface="Arial"/>
              </a:rPr>
              <a:t>Dairy Digester</a:t>
            </a:r>
          </a:p>
        </p:txBody>
      </p:sp>
      <p:sp>
        <p:nvSpPr>
          <p:cNvPr id="27672" name="TextBox 31"/>
          <p:cNvSpPr txBox="1">
            <a:spLocks noChangeArrowheads="1"/>
          </p:cNvSpPr>
          <p:nvPr/>
        </p:nvSpPr>
        <p:spPr bwMode="auto">
          <a:xfrm>
            <a:off x="5546247" y="4355451"/>
            <a:ext cx="2759075" cy="1938992"/>
          </a:xfrm>
          <a:prstGeom prst="rect">
            <a:avLst/>
          </a:prstGeom>
          <a:noFill/>
          <a:ln w="9525">
            <a:noFill/>
            <a:miter lim="800000"/>
            <a:headEnd/>
            <a:tailEnd/>
          </a:ln>
        </p:spPr>
        <p:txBody>
          <a:bodyPr>
            <a:spAutoFit/>
          </a:bodyPr>
          <a:lstStyle/>
          <a:p>
            <a:pPr algn="ctr" fontAlgn="auto">
              <a:spcBef>
                <a:spcPts val="0"/>
              </a:spcBef>
              <a:spcAft>
                <a:spcPts val="0"/>
              </a:spcAft>
              <a:defRPr/>
            </a:pPr>
            <a:r>
              <a:rPr lang="da-DK" sz="2400" dirty="0" smtClean="0">
                <a:solidFill>
                  <a:srgbClr val="000000"/>
                </a:solidFill>
                <a:latin typeface="Arial"/>
                <a:cs typeface="Arial"/>
              </a:rPr>
              <a:t>Excess renewable energy converted into synthetic natural gas for storage</a:t>
            </a:r>
          </a:p>
        </p:txBody>
      </p:sp>
      <p:sp>
        <p:nvSpPr>
          <p:cNvPr id="32" name="Title 31"/>
          <p:cNvSpPr>
            <a:spLocks noGrp="1"/>
          </p:cNvSpPr>
          <p:nvPr>
            <p:ph type="title"/>
          </p:nvPr>
        </p:nvSpPr>
        <p:spPr/>
        <p:txBody>
          <a:bodyPr>
            <a:normAutofit/>
          </a:bodyPr>
          <a:lstStyle/>
          <a:p>
            <a:r>
              <a:rPr lang="da-DK" dirty="0" smtClean="0">
                <a:effectLst>
                  <a:outerShdw blurRad="38100" dist="38100" dir="2700000" algn="tl">
                    <a:srgbClr val="000000">
                      <a:alpha val="43137"/>
                    </a:srgbClr>
                  </a:outerShdw>
                </a:effectLst>
              </a:rPr>
              <a:t>De-carbonizing the pipeline</a:t>
            </a:r>
            <a:endParaRPr lang="en-US" sz="2400" b="0" dirty="0">
              <a:effectLst>
                <a:outerShdw blurRad="38100" dist="38100" dir="2700000" algn="tl">
                  <a:srgbClr val="000000">
                    <a:alpha val="43137"/>
                  </a:srgbClr>
                </a:outerShdw>
              </a:effectLst>
            </a:endParaRPr>
          </a:p>
        </p:txBody>
      </p:sp>
      <p:sp>
        <p:nvSpPr>
          <p:cNvPr id="3" name="Slide Number Placeholder 2"/>
          <p:cNvSpPr>
            <a:spLocks noGrp="1"/>
          </p:cNvSpPr>
          <p:nvPr>
            <p:ph type="sldNum" sz="quarter" idx="4"/>
          </p:nvPr>
        </p:nvSpPr>
        <p:spPr/>
        <p:txBody>
          <a:bodyPr/>
          <a:lstStyle/>
          <a:p>
            <a:fld id="{72410227-0A74-4DD0-97A1-EFCFB8B7378B}" type="slidenum">
              <a:rPr lang="en-US" smtClean="0">
                <a:solidFill>
                  <a:srgbClr val="000000"/>
                </a:solidFill>
              </a:rPr>
              <a:pPr/>
              <a:t>4</a:t>
            </a:fld>
            <a:endParaRPr lang="en-US">
              <a:solidFill>
                <a:srgbClr val="000000"/>
              </a:solidFill>
            </a:endParaRPr>
          </a:p>
        </p:txBody>
      </p:sp>
      <p:sp>
        <p:nvSpPr>
          <p:cNvPr id="2" name="Down Arrow 1"/>
          <p:cNvSpPr/>
          <p:nvPr/>
        </p:nvSpPr>
        <p:spPr>
          <a:xfrm>
            <a:off x="2197623" y="3575104"/>
            <a:ext cx="738187" cy="778062"/>
          </a:xfrm>
          <a:prstGeom prst="downArrow">
            <a:avLst/>
          </a:prstGeom>
          <a:solidFill>
            <a:srgbClr val="004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Down Arrow 34"/>
          <p:cNvSpPr/>
          <p:nvPr/>
        </p:nvSpPr>
        <p:spPr>
          <a:xfrm>
            <a:off x="6727184" y="3575104"/>
            <a:ext cx="738187" cy="768536"/>
          </a:xfrm>
          <a:prstGeom prst="downArrow">
            <a:avLst/>
          </a:prstGeom>
          <a:solidFill>
            <a:srgbClr val="004B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00695203"/>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Oval 111"/>
          <p:cNvSpPr/>
          <p:nvPr/>
        </p:nvSpPr>
        <p:spPr>
          <a:xfrm>
            <a:off x="6658835" y="990600"/>
            <a:ext cx="2408965" cy="5410200"/>
          </a:xfrm>
          <a:prstGeom prst="ellipse">
            <a:avLst/>
          </a:prstGeom>
          <a:solidFill>
            <a:schemeClr val="accent3">
              <a:lumMod val="20000"/>
              <a:lumOff val="80000"/>
              <a:alpha val="12000"/>
            </a:schemeClr>
          </a:solidFill>
          <a:ln w="508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hangingPunct="0"/>
            <a:endParaRPr lang="en-US" sz="2400">
              <a:solidFill>
                <a:prstClr val="white"/>
              </a:solidFill>
            </a:endParaRPr>
          </a:p>
        </p:txBody>
      </p:sp>
      <p:sp>
        <p:nvSpPr>
          <p:cNvPr id="2" name="Title 1"/>
          <p:cNvSpPr>
            <a:spLocks noGrp="1"/>
          </p:cNvSpPr>
          <p:nvPr>
            <p:ph type="title"/>
          </p:nvPr>
        </p:nvSpPr>
        <p:spPr>
          <a:xfrm>
            <a:off x="457200" y="-76200"/>
            <a:ext cx="8229600" cy="1143000"/>
          </a:xfrm>
        </p:spPr>
        <p:txBody>
          <a:bodyPr/>
          <a:lstStyle/>
          <a:p>
            <a:r>
              <a:rPr lang="en-US" dirty="0" smtClean="0"/>
              <a:t>What is Biogas?</a:t>
            </a:r>
            <a:endParaRPr lang="en-US" dirty="0"/>
          </a:p>
        </p:txBody>
      </p:sp>
      <p:sp>
        <p:nvSpPr>
          <p:cNvPr id="4" name="Slide Number Placeholder 3"/>
          <p:cNvSpPr>
            <a:spLocks noGrp="1"/>
          </p:cNvSpPr>
          <p:nvPr>
            <p:ph type="sldNum" sz="quarter" idx="4"/>
          </p:nvPr>
        </p:nvSpPr>
        <p:spPr/>
        <p:txBody>
          <a:bodyPr/>
          <a:lstStyle/>
          <a:p>
            <a:pPr>
              <a:defRPr/>
            </a:pPr>
            <a:fld id="{AC16110B-4D59-49E5-921F-E83E8279DFDE}" type="slidenum">
              <a:rPr lang="en-US" smtClean="0"/>
              <a:pPr>
                <a:defRPr/>
              </a:pPr>
              <a:t>5</a:t>
            </a:fld>
            <a:endParaRPr lang="en-US" dirty="0"/>
          </a:p>
        </p:txBody>
      </p:sp>
      <p:pic>
        <p:nvPicPr>
          <p:cNvPr id="1026" name="Picture 2" descr="C:\Users\NTaylor\AppData\Local\Microsoft\Windows\Temporary Internet Files\Content.IE5\OQ670K50\smiling-sun-face-in-sunglasses[1].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62398" y="685800"/>
            <a:ext cx="914402" cy="90994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Taylor\AppData\Local\Microsoft\Windows\Temporary Internet Files\Content.IE5\OQ670K50\Crop%20Wheat%20Field%2010[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71899" y="1948131"/>
            <a:ext cx="1295400" cy="971550"/>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p:cNvCxnSpPr>
            <a:stCxn id="1026" idx="2"/>
            <a:endCxn id="1028" idx="0"/>
          </p:cNvCxnSpPr>
          <p:nvPr/>
        </p:nvCxnSpPr>
        <p:spPr>
          <a:xfrm>
            <a:off x="4419599" y="1595740"/>
            <a:ext cx="0" cy="3523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pic>
        <p:nvPicPr>
          <p:cNvPr id="1029" name="Picture 5" descr="C:\Users\NTaylor\AppData\Local\Microsoft\Windows\Temporary Internet Files\Content.IE5\ML7HOVS9\image_preview[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1752600" y="1255235"/>
            <a:ext cx="1236402" cy="83766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NTaylor\AppData\Local\Microsoft\Windows\Temporary Internet Files\Content.IE5\ML7HOVS9\eating_home_eating_out1[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7200" y="2367222"/>
            <a:ext cx="1066798" cy="707852"/>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Arrow Connector 13"/>
          <p:cNvCxnSpPr>
            <a:stCxn id="1028" idx="1"/>
            <a:endCxn id="1029" idx="1"/>
          </p:cNvCxnSpPr>
          <p:nvPr/>
        </p:nvCxnSpPr>
        <p:spPr>
          <a:xfrm flipH="1" flipV="1">
            <a:off x="2989002" y="1674067"/>
            <a:ext cx="782897" cy="759839"/>
          </a:xfrm>
          <a:prstGeom prst="straightConnector1">
            <a:avLst/>
          </a:prstGeom>
          <a:ln w="508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1028" idx="1"/>
            <a:endCxn id="1031" idx="3"/>
          </p:cNvCxnSpPr>
          <p:nvPr/>
        </p:nvCxnSpPr>
        <p:spPr>
          <a:xfrm flipH="1">
            <a:off x="1523998" y="2433906"/>
            <a:ext cx="2247901" cy="287242"/>
          </a:xfrm>
          <a:prstGeom prst="straightConnector1">
            <a:avLst/>
          </a:prstGeom>
          <a:ln w="50800">
            <a:solidFill>
              <a:schemeClr val="accent4"/>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29" idx="3"/>
            <a:endCxn id="1031" idx="0"/>
          </p:cNvCxnSpPr>
          <p:nvPr/>
        </p:nvCxnSpPr>
        <p:spPr>
          <a:xfrm flipH="1">
            <a:off x="990599" y="1674067"/>
            <a:ext cx="762001" cy="693155"/>
          </a:xfrm>
          <a:prstGeom prst="straightConnector1">
            <a:avLst/>
          </a:prstGeom>
          <a:ln w="50800">
            <a:solidFill>
              <a:srgbClr val="CC66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29" idx="2"/>
          </p:cNvCxnSpPr>
          <p:nvPr/>
        </p:nvCxnSpPr>
        <p:spPr>
          <a:xfrm>
            <a:off x="2370801" y="2092899"/>
            <a:ext cx="277147" cy="1793301"/>
          </a:xfrm>
          <a:prstGeom prst="straightConnector1">
            <a:avLst/>
          </a:prstGeom>
          <a:ln w="50800">
            <a:solidFill>
              <a:schemeClr val="accent6">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774137" y="2823722"/>
            <a:ext cx="1838239" cy="707886"/>
          </a:xfrm>
          <a:prstGeom prst="rect">
            <a:avLst/>
          </a:prstGeom>
          <a:solidFill>
            <a:schemeClr val="bg1">
              <a:alpha val="72000"/>
            </a:schemeClr>
          </a:solidFill>
        </p:spPr>
        <p:txBody>
          <a:bodyPr wrap="square" rtlCol="0">
            <a:spAutoFit/>
          </a:bodyPr>
          <a:lstStyle/>
          <a:p>
            <a:pPr algn="ctr" eaLnBrk="0" hangingPunct="0"/>
            <a:r>
              <a:rPr lang="en-US" sz="2000" dirty="0">
                <a:solidFill>
                  <a:srgbClr val="FDB913">
                    <a:lumMod val="75000"/>
                  </a:srgbClr>
                </a:solidFill>
                <a:latin typeface="Times" pitchFamily="-80" charset="0"/>
              </a:rPr>
              <a:t>Animal/Organic </a:t>
            </a:r>
          </a:p>
          <a:p>
            <a:pPr algn="ctr" eaLnBrk="0" hangingPunct="0"/>
            <a:r>
              <a:rPr lang="en-US" sz="2000" dirty="0">
                <a:solidFill>
                  <a:srgbClr val="FDB913">
                    <a:lumMod val="75000"/>
                  </a:srgbClr>
                </a:solidFill>
                <a:latin typeface="Times" pitchFamily="-80" charset="0"/>
              </a:rPr>
              <a:t>Waste</a:t>
            </a:r>
          </a:p>
        </p:txBody>
      </p:sp>
      <p:cxnSp>
        <p:nvCxnSpPr>
          <p:cNvPr id="28" name="Straight Arrow Connector 27"/>
          <p:cNvCxnSpPr/>
          <p:nvPr/>
        </p:nvCxnSpPr>
        <p:spPr>
          <a:xfrm>
            <a:off x="990599" y="3099204"/>
            <a:ext cx="762001" cy="1320396"/>
          </a:xfrm>
          <a:prstGeom prst="straightConnector1">
            <a:avLst/>
          </a:prstGeom>
          <a:ln w="508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1032"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34793" y="4038600"/>
            <a:ext cx="2108418" cy="1581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TextBox 32"/>
          <p:cNvSpPr txBox="1"/>
          <p:nvPr/>
        </p:nvSpPr>
        <p:spPr>
          <a:xfrm>
            <a:off x="2220569" y="4876800"/>
            <a:ext cx="1513231" cy="584775"/>
          </a:xfrm>
          <a:prstGeom prst="rect">
            <a:avLst/>
          </a:prstGeom>
          <a:noFill/>
        </p:spPr>
        <p:txBody>
          <a:bodyPr wrap="square" rtlCol="0">
            <a:spAutoFit/>
          </a:bodyPr>
          <a:lstStyle/>
          <a:p>
            <a:pPr algn="ctr" eaLnBrk="0" hangingPunct="0"/>
            <a:r>
              <a:rPr lang="en-US" sz="2400" dirty="0">
                <a:solidFill>
                  <a:prstClr val="white"/>
                </a:solidFill>
                <a:latin typeface="Times" pitchFamily="-80" charset="0"/>
              </a:rPr>
              <a:t>Anaerobic Digester</a:t>
            </a:r>
          </a:p>
        </p:txBody>
      </p:sp>
      <p:cxnSp>
        <p:nvCxnSpPr>
          <p:cNvPr id="34" name="Straight Arrow Connector 33"/>
          <p:cNvCxnSpPr/>
          <p:nvPr/>
        </p:nvCxnSpPr>
        <p:spPr>
          <a:xfrm flipH="1">
            <a:off x="3733800" y="2923008"/>
            <a:ext cx="533400" cy="1115592"/>
          </a:xfrm>
          <a:prstGeom prst="straightConnector1">
            <a:avLst/>
          </a:prstGeom>
          <a:ln w="50800">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3744569" y="1371600"/>
            <a:ext cx="1894231" cy="400110"/>
          </a:xfrm>
          <a:prstGeom prst="rect">
            <a:avLst/>
          </a:prstGeom>
          <a:solidFill>
            <a:schemeClr val="bg1">
              <a:alpha val="72000"/>
            </a:schemeClr>
          </a:solidFill>
        </p:spPr>
        <p:txBody>
          <a:bodyPr wrap="square" rtlCol="0">
            <a:spAutoFit/>
          </a:bodyPr>
          <a:lstStyle/>
          <a:p>
            <a:pPr algn="ctr" eaLnBrk="0" hangingPunct="0"/>
            <a:r>
              <a:rPr lang="en-US" sz="2000" dirty="0">
                <a:solidFill>
                  <a:srgbClr val="004B91"/>
                </a:solidFill>
                <a:latin typeface="Times" pitchFamily="-80" charset="0"/>
              </a:rPr>
              <a:t>Photosynthesis</a:t>
            </a:r>
          </a:p>
        </p:txBody>
      </p:sp>
      <p:sp>
        <p:nvSpPr>
          <p:cNvPr id="37" name="TextBox 36"/>
          <p:cNvSpPr txBox="1"/>
          <p:nvPr/>
        </p:nvSpPr>
        <p:spPr>
          <a:xfrm>
            <a:off x="3771899" y="1981200"/>
            <a:ext cx="1257301" cy="830997"/>
          </a:xfrm>
          <a:prstGeom prst="rect">
            <a:avLst/>
          </a:prstGeom>
          <a:noFill/>
        </p:spPr>
        <p:txBody>
          <a:bodyPr wrap="square" rtlCol="0">
            <a:spAutoFit/>
          </a:bodyPr>
          <a:lstStyle/>
          <a:p>
            <a:pPr algn="ctr" eaLnBrk="0" hangingPunct="0"/>
            <a:r>
              <a:rPr lang="en-US" sz="2400" dirty="0">
                <a:solidFill>
                  <a:prstClr val="white"/>
                </a:solidFill>
                <a:latin typeface="Times" pitchFamily="-80" charset="0"/>
              </a:rPr>
              <a:t>Food crops and other plants</a:t>
            </a:r>
          </a:p>
        </p:txBody>
      </p:sp>
      <p:sp>
        <p:nvSpPr>
          <p:cNvPr id="38" name="TextBox 37"/>
          <p:cNvSpPr txBox="1"/>
          <p:nvPr/>
        </p:nvSpPr>
        <p:spPr>
          <a:xfrm>
            <a:off x="3287368" y="3183287"/>
            <a:ext cx="1513231" cy="297517"/>
          </a:xfrm>
          <a:prstGeom prst="rect">
            <a:avLst/>
          </a:prstGeom>
          <a:solidFill>
            <a:schemeClr val="bg1">
              <a:alpha val="72000"/>
            </a:schemeClr>
          </a:solidFill>
        </p:spPr>
        <p:txBody>
          <a:bodyPr wrap="square" rtlCol="0">
            <a:spAutoFit/>
          </a:bodyPr>
          <a:lstStyle/>
          <a:p>
            <a:pPr algn="ctr" eaLnBrk="0" hangingPunct="0"/>
            <a:r>
              <a:rPr lang="en-US" sz="2000" dirty="0">
                <a:solidFill>
                  <a:srgbClr val="FDB913">
                    <a:lumMod val="75000"/>
                  </a:srgbClr>
                </a:solidFill>
                <a:latin typeface="Times" pitchFamily="-80" charset="0"/>
              </a:rPr>
              <a:t>Farm Waste</a:t>
            </a:r>
          </a:p>
        </p:txBody>
      </p:sp>
      <p:cxnSp>
        <p:nvCxnSpPr>
          <p:cNvPr id="25" name="Curved Connector 24"/>
          <p:cNvCxnSpPr>
            <a:stCxn id="1032" idx="3"/>
          </p:cNvCxnSpPr>
          <p:nvPr/>
        </p:nvCxnSpPr>
        <p:spPr>
          <a:xfrm flipV="1">
            <a:off x="4043211" y="2989549"/>
            <a:ext cx="871689" cy="1839894"/>
          </a:xfrm>
          <a:prstGeom prst="curvedConnector2">
            <a:avLst/>
          </a:prstGeom>
          <a:ln w="5080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038600" y="3886199"/>
            <a:ext cx="1857372" cy="707886"/>
          </a:xfrm>
          <a:prstGeom prst="rect">
            <a:avLst/>
          </a:prstGeom>
          <a:solidFill>
            <a:schemeClr val="bg1">
              <a:alpha val="72000"/>
            </a:schemeClr>
          </a:solidFill>
        </p:spPr>
        <p:txBody>
          <a:bodyPr wrap="square" rtlCol="0">
            <a:spAutoFit/>
          </a:bodyPr>
          <a:lstStyle/>
          <a:p>
            <a:pPr algn="ctr" eaLnBrk="0" hangingPunct="0"/>
            <a:r>
              <a:rPr lang="en-US" sz="2000" dirty="0">
                <a:solidFill>
                  <a:srgbClr val="EEECE1">
                    <a:lumMod val="25000"/>
                  </a:srgbClr>
                </a:solidFill>
                <a:latin typeface="Times" pitchFamily="-80" charset="0"/>
              </a:rPr>
              <a:t>Fertilizer/Soil Amendments</a:t>
            </a:r>
          </a:p>
        </p:txBody>
      </p:sp>
      <p:cxnSp>
        <p:nvCxnSpPr>
          <p:cNvPr id="44" name="Straight Arrow Connector 43"/>
          <p:cNvCxnSpPr/>
          <p:nvPr/>
        </p:nvCxnSpPr>
        <p:spPr>
          <a:xfrm flipV="1">
            <a:off x="4043984" y="5139525"/>
            <a:ext cx="1269234" cy="29664"/>
          </a:xfrm>
          <a:prstGeom prst="straightConnector1">
            <a:avLst/>
          </a:prstGeom>
          <a:ln w="508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4000500" y="4800599"/>
            <a:ext cx="1361133" cy="415927"/>
          </a:xfrm>
          <a:prstGeom prst="rect">
            <a:avLst/>
          </a:prstGeom>
          <a:noFill/>
        </p:spPr>
        <p:txBody>
          <a:bodyPr wrap="square" rtlCol="0">
            <a:spAutoFit/>
          </a:bodyPr>
          <a:lstStyle/>
          <a:p>
            <a:pPr algn="ctr" eaLnBrk="0" hangingPunct="0"/>
            <a:r>
              <a:rPr lang="en-US" sz="2000" dirty="0">
                <a:solidFill>
                  <a:srgbClr val="00B050"/>
                </a:solidFill>
                <a:latin typeface="Times" pitchFamily="-80" charset="0"/>
              </a:rPr>
              <a:t>Biogas</a:t>
            </a:r>
          </a:p>
        </p:txBody>
      </p:sp>
      <p:pic>
        <p:nvPicPr>
          <p:cNvPr id="1033" name="Picture 9"/>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flipH="1">
            <a:off x="7146243" y="2896004"/>
            <a:ext cx="1599594" cy="1066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 name="TextBox 48"/>
          <p:cNvSpPr txBox="1"/>
          <p:nvPr/>
        </p:nvSpPr>
        <p:spPr>
          <a:xfrm>
            <a:off x="6937790" y="3909496"/>
            <a:ext cx="1866372" cy="338554"/>
          </a:xfrm>
          <a:prstGeom prst="rect">
            <a:avLst/>
          </a:prstGeom>
          <a:noFill/>
        </p:spPr>
        <p:txBody>
          <a:bodyPr wrap="square" rtlCol="0">
            <a:spAutoFit/>
          </a:bodyPr>
          <a:lstStyle/>
          <a:p>
            <a:pPr algn="ctr" eaLnBrk="0" hangingPunct="0"/>
            <a:r>
              <a:rPr lang="en-US" sz="2400" dirty="0">
                <a:solidFill>
                  <a:srgbClr val="004B91"/>
                </a:solidFill>
                <a:latin typeface="Times" pitchFamily="-80" charset="0"/>
              </a:rPr>
              <a:t>Pipeline Injection</a:t>
            </a:r>
          </a:p>
        </p:txBody>
      </p:sp>
      <p:pic>
        <p:nvPicPr>
          <p:cNvPr id="1034" name="Picture 10"/>
          <p:cNvPicPr>
            <a:picLocks noChangeAspect="1" noChangeArrowheads="1"/>
          </p:cNvPicPr>
          <p:nvPr/>
        </p:nvPicPr>
        <p:blipFill rotWithShape="1">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l="14460" t="7412" r="9548" b="4975"/>
          <a:stretch/>
        </p:blipFill>
        <p:spPr bwMode="auto">
          <a:xfrm>
            <a:off x="5313218" y="4450925"/>
            <a:ext cx="1773382" cy="156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9" name="TextBox 58"/>
          <p:cNvSpPr txBox="1"/>
          <p:nvPr/>
        </p:nvSpPr>
        <p:spPr>
          <a:xfrm>
            <a:off x="5073012" y="5678191"/>
            <a:ext cx="1828800" cy="830997"/>
          </a:xfrm>
          <a:prstGeom prst="rect">
            <a:avLst/>
          </a:prstGeom>
          <a:noFill/>
        </p:spPr>
        <p:txBody>
          <a:bodyPr wrap="square" rtlCol="0">
            <a:spAutoFit/>
          </a:bodyPr>
          <a:lstStyle/>
          <a:p>
            <a:pPr algn="ctr" eaLnBrk="0" hangingPunct="0"/>
            <a:r>
              <a:rPr lang="en-US" sz="2400" dirty="0">
                <a:solidFill>
                  <a:srgbClr val="004B91"/>
                </a:solidFill>
                <a:latin typeface="Times" pitchFamily="-80" charset="0"/>
              </a:rPr>
              <a:t>Biogas Conditioning</a:t>
            </a:r>
          </a:p>
        </p:txBody>
      </p:sp>
      <p:cxnSp>
        <p:nvCxnSpPr>
          <p:cNvPr id="60" name="Straight Arrow Connector 59"/>
          <p:cNvCxnSpPr/>
          <p:nvPr/>
        </p:nvCxnSpPr>
        <p:spPr>
          <a:xfrm flipV="1">
            <a:off x="6198902" y="3851663"/>
            <a:ext cx="947341" cy="1024256"/>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pic>
        <p:nvPicPr>
          <p:cNvPr id="1035" name="Picture 11" descr="C:\Users\NTaylor\AppData\Local\Microsoft\Windows\Temporary Internet Files\Content.IE5\RUCC23AN\904_29_3623_web[1].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240136" y="4419600"/>
            <a:ext cx="1261680" cy="845326"/>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p:cNvSpPr txBox="1"/>
          <p:nvPr/>
        </p:nvSpPr>
        <p:spPr>
          <a:xfrm>
            <a:off x="6990767" y="5216526"/>
            <a:ext cx="1745099" cy="923330"/>
          </a:xfrm>
          <a:prstGeom prst="rect">
            <a:avLst/>
          </a:prstGeom>
          <a:noFill/>
        </p:spPr>
        <p:txBody>
          <a:bodyPr wrap="square" rtlCol="0">
            <a:spAutoFit/>
          </a:bodyPr>
          <a:lstStyle/>
          <a:p>
            <a:pPr algn="ctr" eaLnBrk="0" hangingPunct="0"/>
            <a:r>
              <a:rPr lang="en-US" sz="1800" dirty="0">
                <a:solidFill>
                  <a:srgbClr val="004B91"/>
                </a:solidFill>
                <a:latin typeface="Times" pitchFamily="-80" charset="0"/>
              </a:rPr>
              <a:t>On-site Electric Generation or other heat use</a:t>
            </a:r>
          </a:p>
        </p:txBody>
      </p:sp>
      <p:cxnSp>
        <p:nvCxnSpPr>
          <p:cNvPr id="85" name="Straight Arrow Connector 84"/>
          <p:cNvCxnSpPr>
            <a:stCxn id="112" idx="2"/>
          </p:cNvCxnSpPr>
          <p:nvPr/>
        </p:nvCxnSpPr>
        <p:spPr>
          <a:xfrm flipH="1" flipV="1">
            <a:off x="5133109" y="2526106"/>
            <a:ext cx="1525726" cy="1169594"/>
          </a:xfrm>
          <a:prstGeom prst="straightConnector1">
            <a:avLst/>
          </a:prstGeom>
          <a:ln w="5080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2" name="TextBox 91"/>
          <p:cNvSpPr txBox="1"/>
          <p:nvPr/>
        </p:nvSpPr>
        <p:spPr>
          <a:xfrm rot="2353058">
            <a:off x="5331006" y="2654514"/>
            <a:ext cx="1481421" cy="430887"/>
          </a:xfrm>
          <a:prstGeom prst="rect">
            <a:avLst/>
          </a:prstGeom>
          <a:noFill/>
        </p:spPr>
        <p:txBody>
          <a:bodyPr wrap="square" rtlCol="0">
            <a:spAutoFit/>
          </a:bodyPr>
          <a:lstStyle/>
          <a:p>
            <a:pPr algn="ctr" eaLnBrk="0" hangingPunct="0"/>
            <a:r>
              <a:rPr lang="en-US" sz="1100" baseline="0" dirty="0">
                <a:solidFill>
                  <a:srgbClr val="54B948">
                    <a:lumMod val="75000"/>
                  </a:srgbClr>
                </a:solidFill>
                <a:latin typeface="Times" pitchFamily="-80" charset="0"/>
              </a:rPr>
              <a:t>CO</a:t>
            </a:r>
            <a:r>
              <a:rPr lang="en-US" sz="1100" dirty="0">
                <a:solidFill>
                  <a:srgbClr val="54B948">
                    <a:lumMod val="75000"/>
                  </a:srgbClr>
                </a:solidFill>
                <a:latin typeface="Times" pitchFamily="-80" charset="0"/>
              </a:rPr>
              <a:t>2 </a:t>
            </a:r>
            <a:r>
              <a:rPr lang="en-US" sz="1100" baseline="0" dirty="0">
                <a:solidFill>
                  <a:srgbClr val="54B948">
                    <a:lumMod val="75000"/>
                  </a:srgbClr>
                </a:solidFill>
                <a:latin typeface="Times" pitchFamily="-80" charset="0"/>
              </a:rPr>
              <a:t>From Biogas Combustion</a:t>
            </a:r>
          </a:p>
        </p:txBody>
      </p:sp>
      <p:cxnSp>
        <p:nvCxnSpPr>
          <p:cNvPr id="94" name="Straight Arrow Connector 93"/>
          <p:cNvCxnSpPr>
            <a:endCxn id="1036" idx="0"/>
          </p:cNvCxnSpPr>
          <p:nvPr/>
        </p:nvCxnSpPr>
        <p:spPr>
          <a:xfrm>
            <a:off x="762000" y="3075074"/>
            <a:ext cx="115153" cy="1709223"/>
          </a:xfrm>
          <a:prstGeom prst="straightConnector1">
            <a:avLst/>
          </a:prstGeom>
          <a:ln w="50800">
            <a:solidFill>
              <a:schemeClr val="tx1">
                <a:lumMod val="75000"/>
                <a:lumOff val="25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330524" y="3348960"/>
            <a:ext cx="1890045" cy="707886"/>
          </a:xfrm>
          <a:prstGeom prst="rect">
            <a:avLst/>
          </a:prstGeom>
          <a:solidFill>
            <a:schemeClr val="bg1">
              <a:alpha val="72000"/>
            </a:schemeClr>
          </a:solidFill>
        </p:spPr>
        <p:txBody>
          <a:bodyPr wrap="square" rtlCol="0">
            <a:spAutoFit/>
          </a:bodyPr>
          <a:lstStyle/>
          <a:p>
            <a:pPr algn="ctr" eaLnBrk="0" hangingPunct="0"/>
            <a:r>
              <a:rPr lang="en-US" sz="2000" dirty="0">
                <a:solidFill>
                  <a:srgbClr val="EEECE1">
                    <a:lumMod val="25000"/>
                  </a:srgbClr>
                </a:solidFill>
                <a:latin typeface="Times" pitchFamily="-80" charset="0"/>
              </a:rPr>
              <a:t>Food Waste and Waste Water</a:t>
            </a:r>
          </a:p>
        </p:txBody>
      </p:sp>
      <p:pic>
        <p:nvPicPr>
          <p:cNvPr id="1036" name="Picture 12"/>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52400" y="4784297"/>
            <a:ext cx="1449506" cy="1194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6" name="TextBox 105"/>
          <p:cNvSpPr txBox="1"/>
          <p:nvPr/>
        </p:nvSpPr>
        <p:spPr>
          <a:xfrm>
            <a:off x="3612376" y="5649724"/>
            <a:ext cx="909015" cy="297517"/>
          </a:xfrm>
          <a:prstGeom prst="rect">
            <a:avLst/>
          </a:prstGeom>
          <a:noFill/>
        </p:spPr>
        <p:txBody>
          <a:bodyPr wrap="square" rtlCol="0">
            <a:spAutoFit/>
          </a:bodyPr>
          <a:lstStyle/>
          <a:p>
            <a:pPr algn="ctr" eaLnBrk="0" hangingPunct="0"/>
            <a:r>
              <a:rPr lang="en-US" sz="2000" dirty="0">
                <a:solidFill>
                  <a:srgbClr val="00B050"/>
                </a:solidFill>
                <a:latin typeface="Times" pitchFamily="-80" charset="0"/>
              </a:rPr>
              <a:t>Biogas</a:t>
            </a:r>
          </a:p>
        </p:txBody>
      </p:sp>
      <p:cxnSp>
        <p:nvCxnSpPr>
          <p:cNvPr id="116" name="Straight Arrow Connector 115"/>
          <p:cNvCxnSpPr/>
          <p:nvPr/>
        </p:nvCxnSpPr>
        <p:spPr>
          <a:xfrm flipV="1">
            <a:off x="1585952" y="5562600"/>
            <a:ext cx="4052848" cy="266991"/>
          </a:xfrm>
          <a:prstGeom prst="straightConnector1">
            <a:avLst/>
          </a:prstGeom>
          <a:ln w="50800">
            <a:solidFill>
              <a:schemeClr val="accent3"/>
            </a:solidFill>
            <a:tailEnd type="arrow"/>
          </a:ln>
        </p:spPr>
        <p:style>
          <a:lnRef idx="1">
            <a:schemeClr val="accent1"/>
          </a:lnRef>
          <a:fillRef idx="0">
            <a:schemeClr val="accent1"/>
          </a:fillRef>
          <a:effectRef idx="0">
            <a:schemeClr val="accent1"/>
          </a:effectRef>
          <a:fontRef idx="minor">
            <a:schemeClr val="tx1"/>
          </a:fontRef>
        </p:style>
      </p:cxnSp>
      <p:cxnSp>
        <p:nvCxnSpPr>
          <p:cNvPr id="122" name="Straight Arrow Connector 121"/>
          <p:cNvCxnSpPr/>
          <p:nvPr/>
        </p:nvCxnSpPr>
        <p:spPr>
          <a:xfrm flipV="1">
            <a:off x="6537358" y="4944786"/>
            <a:ext cx="608885" cy="406434"/>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129" name="Straight Arrow Connector 128"/>
          <p:cNvCxnSpPr/>
          <p:nvPr/>
        </p:nvCxnSpPr>
        <p:spPr>
          <a:xfrm flipV="1">
            <a:off x="6008064" y="2449145"/>
            <a:ext cx="1232072" cy="2290572"/>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
        <p:nvSpPr>
          <p:cNvPr id="131" name="TextBox 130"/>
          <p:cNvSpPr txBox="1"/>
          <p:nvPr/>
        </p:nvSpPr>
        <p:spPr>
          <a:xfrm>
            <a:off x="7039073" y="2249107"/>
            <a:ext cx="1866372" cy="276999"/>
          </a:xfrm>
          <a:prstGeom prst="rect">
            <a:avLst/>
          </a:prstGeom>
          <a:noFill/>
        </p:spPr>
        <p:txBody>
          <a:bodyPr wrap="square" rtlCol="0">
            <a:spAutoFit/>
          </a:bodyPr>
          <a:lstStyle/>
          <a:p>
            <a:pPr algn="ctr" eaLnBrk="0" hangingPunct="0"/>
            <a:r>
              <a:rPr lang="en-US" sz="1800" dirty="0">
                <a:solidFill>
                  <a:srgbClr val="004B91"/>
                </a:solidFill>
                <a:latin typeface="Times" pitchFamily="-80" charset="0"/>
              </a:rPr>
              <a:t>On-site Vehicle Fueling</a:t>
            </a:r>
          </a:p>
        </p:txBody>
      </p:sp>
      <p:pic>
        <p:nvPicPr>
          <p:cNvPr id="1037" name="Picture 1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36546" y="1571655"/>
            <a:ext cx="1229014" cy="6540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069629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846B6772-9B8E-4136-8F74-542C4E299D8A}" type="slidenum">
              <a:rPr lang="en-US" smtClean="0"/>
              <a:pPr/>
              <a:t>6</a:t>
            </a:fld>
            <a:endParaRPr lang="en-US" dirty="0" smtClean="0"/>
          </a:p>
        </p:txBody>
      </p:sp>
      <p:sp>
        <p:nvSpPr>
          <p:cNvPr id="8195" name="Rectangle 80"/>
          <p:cNvSpPr>
            <a:spLocks noGrp="1" noChangeArrowheads="1"/>
          </p:cNvSpPr>
          <p:nvPr>
            <p:ph type="title"/>
          </p:nvPr>
        </p:nvSpPr>
        <p:spPr>
          <a:xfrm>
            <a:off x="76200" y="304800"/>
            <a:ext cx="7848600" cy="914400"/>
          </a:xfrm>
        </p:spPr>
        <p:txBody>
          <a:bodyPr>
            <a:normAutofit/>
          </a:bodyPr>
          <a:lstStyle/>
          <a:p>
            <a:pPr eaLnBrk="1" hangingPunct="1"/>
            <a:r>
              <a:rPr lang="en-US" sz="2400" b="1" dirty="0" smtClean="0">
                <a:solidFill>
                  <a:schemeClr val="tx1"/>
                </a:solidFill>
                <a:latin typeface="+mj-lt"/>
              </a:rPr>
              <a:t>Biomethane Market: Differences Between Biogas &amp; Renewable Natural Gas (RNG)</a:t>
            </a:r>
          </a:p>
        </p:txBody>
      </p:sp>
      <p:sp>
        <p:nvSpPr>
          <p:cNvPr id="8196" name="Rectangle 147"/>
          <p:cNvSpPr>
            <a:spLocks noChangeArrowheads="1"/>
          </p:cNvSpPr>
          <p:nvPr/>
        </p:nvSpPr>
        <p:spPr bwMode="auto">
          <a:xfrm>
            <a:off x="2514600" y="6477000"/>
            <a:ext cx="6184900" cy="381000"/>
          </a:xfrm>
          <a:prstGeom prst="rect">
            <a:avLst/>
          </a:prstGeom>
          <a:noFill/>
          <a:ln w="9525">
            <a:noFill/>
            <a:miter lim="800000"/>
            <a:headEnd/>
            <a:tailEnd/>
          </a:ln>
        </p:spPr>
        <p:txBody>
          <a:bodyPr/>
          <a:lstStyle/>
          <a:p>
            <a:pPr marL="342900" lvl="1" indent="-228600">
              <a:spcBef>
                <a:spcPct val="20000"/>
              </a:spcBef>
              <a:buClr>
                <a:srgbClr val="6699FF"/>
              </a:buClr>
              <a:buSzPct val="125000"/>
              <a:tabLst>
                <a:tab pos="406400" algn="l"/>
              </a:tabLst>
            </a:pPr>
            <a:r>
              <a:rPr lang="en-US" sz="1100" baseline="0" dirty="0">
                <a:solidFill>
                  <a:prstClr val="black"/>
                </a:solidFill>
                <a:latin typeface="Arial" charset="0"/>
              </a:rPr>
              <a:t>*  </a:t>
            </a:r>
            <a:r>
              <a:rPr lang="en-US" sz="1100" baseline="0" dirty="0" smtClean="0">
                <a:solidFill>
                  <a:prstClr val="black"/>
                </a:solidFill>
                <a:latin typeface="Arial" charset="0"/>
              </a:rPr>
              <a:t>Gas </a:t>
            </a:r>
            <a:r>
              <a:rPr lang="en-US" sz="1100" baseline="0" dirty="0">
                <a:solidFill>
                  <a:prstClr val="black"/>
                </a:solidFill>
                <a:latin typeface="Arial" charset="0"/>
              </a:rPr>
              <a:t>composition and trace constituent limits will/may differ by utility</a:t>
            </a:r>
          </a:p>
          <a:p>
            <a:pPr marL="342900" lvl="1" indent="-228600">
              <a:spcBef>
                <a:spcPct val="20000"/>
              </a:spcBef>
              <a:buClr>
                <a:srgbClr val="6699FF"/>
              </a:buClr>
              <a:buSzPct val="125000"/>
              <a:tabLst>
                <a:tab pos="406400" algn="l"/>
              </a:tabLst>
            </a:pPr>
            <a:endParaRPr lang="en-US" sz="1100" baseline="0" dirty="0">
              <a:solidFill>
                <a:prstClr val="black"/>
              </a:solidFill>
              <a:latin typeface="Arial" charset="0"/>
            </a:endParaRPr>
          </a:p>
        </p:txBody>
      </p:sp>
      <p:graphicFrame>
        <p:nvGraphicFramePr>
          <p:cNvPr id="29" name="Group 146"/>
          <p:cNvGraphicFramePr>
            <a:graphicFrameLocks/>
          </p:cNvGraphicFramePr>
          <p:nvPr>
            <p:extLst>
              <p:ext uri="{D42A27DB-BD31-4B8C-83A1-F6EECF244321}">
                <p14:modId xmlns:p14="http://schemas.microsoft.com/office/powerpoint/2010/main" val="3109099910"/>
              </p:ext>
            </p:extLst>
          </p:nvPr>
        </p:nvGraphicFramePr>
        <p:xfrm>
          <a:off x="914400" y="3733800"/>
          <a:ext cx="7467600" cy="2606040"/>
        </p:xfrm>
        <a:graphic>
          <a:graphicData uri="http://schemas.openxmlformats.org/drawingml/2006/table">
            <a:tbl>
              <a:tblPr/>
              <a:tblGrid>
                <a:gridCol w="3090041"/>
                <a:gridCol w="944179"/>
                <a:gridCol w="1888359"/>
                <a:gridCol w="1545021"/>
              </a:tblGrid>
              <a:tr h="260897">
                <a:tc>
                  <a:txBody>
                    <a:bodyPr/>
                    <a:lstStyle/>
                    <a:p>
                      <a:pPr marL="0" marR="0" lvl="0" indent="0" algn="ctr" defTabSz="914400" rtl="0" eaLnBrk="0" fontAlgn="b" latinLnBrk="0" hangingPunct="0">
                        <a:lnSpc>
                          <a:spcPct val="100000"/>
                        </a:lnSpc>
                        <a:spcBef>
                          <a:spcPct val="0"/>
                        </a:spcBef>
                        <a:spcAft>
                          <a:spcPct val="0"/>
                        </a:spcAft>
                        <a:buClrTx/>
                        <a:buSzTx/>
                        <a:buFontTx/>
                        <a:buNone/>
                        <a:tabLst>
                          <a:tab pos="406400" algn="l"/>
                        </a:tabLst>
                      </a:pPr>
                      <a:r>
                        <a:rPr kumimoji="0" lang="en-US" sz="1300" b="1" i="0" u="none" strike="noStrike" cap="none" normalizeH="0" baseline="0" dirty="0" smtClean="0">
                          <a:ln>
                            <a:noFill/>
                          </a:ln>
                          <a:solidFill>
                            <a:schemeClr val="tx1"/>
                          </a:solidFill>
                          <a:effectLst/>
                          <a:latin typeface="+mj-lt"/>
                          <a:cs typeface="Arial" charset="0"/>
                        </a:rPr>
                        <a:t>Illustration for Landfill Diverted Waste</a:t>
                      </a:r>
                      <a:endParaRPr kumimoji="0" lang="en-US" sz="1300" b="0" i="0" u="none" strike="noStrike" cap="none" normalizeH="0" baseline="0" dirty="0" smtClean="0">
                        <a:ln>
                          <a:noFill/>
                        </a:ln>
                        <a:solidFill>
                          <a:schemeClr val="tx1"/>
                        </a:solidFill>
                        <a:effectLst/>
                        <a:latin typeface="+mj-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tab pos="406400" algn="l"/>
                        </a:tabLst>
                      </a:pPr>
                      <a:r>
                        <a:rPr kumimoji="0" lang="en-US" sz="1300" b="1" i="0" u="none" strike="noStrike" cap="none" normalizeH="0" baseline="0" dirty="0" smtClean="0">
                          <a:ln>
                            <a:noFill/>
                          </a:ln>
                          <a:solidFill>
                            <a:schemeClr val="accent6">
                              <a:lumMod val="75000"/>
                            </a:schemeClr>
                          </a:solidFill>
                          <a:effectLst/>
                          <a:latin typeface="+mj-lt"/>
                          <a:cs typeface="Arial" charset="0"/>
                        </a:rPr>
                        <a:t>Biogas</a:t>
                      </a:r>
                      <a:endParaRPr kumimoji="0" lang="en-US" sz="1300" b="1" i="0" u="none" strike="noStrike" cap="none" normalizeH="0" baseline="0" dirty="0" smtClean="0">
                        <a:ln>
                          <a:noFill/>
                        </a:ln>
                        <a:solidFill>
                          <a:schemeClr val="accent6">
                            <a:lumMod val="75000"/>
                          </a:schemeClr>
                        </a:solidFill>
                        <a:effectLst/>
                        <a:latin typeface="+mj-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tab pos="406400" algn="l"/>
                        </a:tabLst>
                      </a:pPr>
                      <a:r>
                        <a:rPr kumimoji="0" lang="en-US" sz="1300" b="1" i="0" u="none" strike="noStrike" cap="none" normalizeH="0" baseline="0" dirty="0" smtClean="0">
                          <a:ln>
                            <a:noFill/>
                          </a:ln>
                          <a:solidFill>
                            <a:srgbClr val="009999"/>
                          </a:solidFill>
                          <a:effectLst/>
                          <a:latin typeface="+mj-lt"/>
                          <a:cs typeface="Arial" charset="0"/>
                        </a:rPr>
                        <a:t>“Conditioned” Biogas</a:t>
                      </a:r>
                      <a:endParaRPr kumimoji="0" lang="en-US" sz="1300" b="1" i="0" u="none" strike="noStrike" cap="none" normalizeH="0" baseline="0" dirty="0" smtClean="0">
                        <a:ln>
                          <a:noFill/>
                        </a:ln>
                        <a:solidFill>
                          <a:srgbClr val="009999"/>
                        </a:solidFill>
                        <a:effectLst/>
                        <a:latin typeface="+mj-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tab pos="406400" algn="l"/>
                        </a:tabLst>
                      </a:pPr>
                      <a:r>
                        <a:rPr kumimoji="0" lang="en-US" sz="1300" b="1" i="0" u="none" strike="noStrike" cap="none" normalizeH="0" baseline="0" dirty="0" smtClean="0">
                          <a:ln>
                            <a:noFill/>
                          </a:ln>
                          <a:solidFill>
                            <a:srgbClr val="0000FF"/>
                          </a:solidFill>
                          <a:effectLst/>
                          <a:latin typeface="+mj-lt"/>
                          <a:cs typeface="Arial" charset="0"/>
                        </a:rPr>
                        <a:t>RNG*</a:t>
                      </a:r>
                      <a:endParaRPr kumimoji="0" lang="en-US" sz="1300" b="0" i="0" u="none" strike="noStrike" cap="none" normalizeH="0" baseline="0" dirty="0" smtClean="0">
                        <a:ln>
                          <a:noFill/>
                        </a:ln>
                        <a:solidFill>
                          <a:schemeClr val="tx1"/>
                        </a:solidFill>
                        <a:effectLst/>
                        <a:latin typeface="+mj-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897">
                <a:tc>
                  <a:txBody>
                    <a:bodyPr/>
                    <a:lstStyle/>
                    <a:p>
                      <a:pPr marL="0" marR="0" lvl="0" indent="0" algn="l" defTabSz="914400" rtl="0" eaLnBrk="0" fontAlgn="b" latinLnBrk="0" hangingPunct="0">
                        <a:lnSpc>
                          <a:spcPct val="100000"/>
                        </a:lnSpc>
                        <a:spcBef>
                          <a:spcPct val="0"/>
                        </a:spcBef>
                        <a:spcAft>
                          <a:spcPct val="0"/>
                        </a:spcAft>
                        <a:buClrTx/>
                        <a:buSzTx/>
                        <a:buFontTx/>
                        <a:buNone/>
                        <a:tabLst>
                          <a:tab pos="406400" algn="l"/>
                        </a:tabLst>
                      </a:pPr>
                      <a:r>
                        <a:rPr kumimoji="0" lang="en-US" sz="1300" b="1" i="0" u="none" strike="noStrike" cap="none" normalizeH="0" baseline="0" dirty="0" smtClean="0">
                          <a:ln>
                            <a:noFill/>
                          </a:ln>
                          <a:solidFill>
                            <a:schemeClr val="tx1"/>
                          </a:solidFill>
                          <a:effectLst/>
                          <a:latin typeface="+mj-lt"/>
                          <a:cs typeface="Arial" charset="0"/>
                        </a:rPr>
                        <a:t>Gas Composition and Heating Value</a:t>
                      </a:r>
                      <a:endParaRPr kumimoji="0" lang="en-US" sz="1300" b="0" i="0" u="none" strike="noStrike" cap="none" normalizeH="0" baseline="0" dirty="0" smtClean="0">
                        <a:ln>
                          <a:noFill/>
                        </a:ln>
                        <a:solidFill>
                          <a:schemeClr val="tx1"/>
                        </a:solidFill>
                        <a:effectLst/>
                        <a:latin typeface="+mj-lt"/>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tab pos="406400" algn="l"/>
                        </a:tabLst>
                      </a:pPr>
                      <a:r>
                        <a:rPr kumimoji="0" lang="en-US" sz="1300" b="1" i="0" u="none" strike="noStrike" cap="none" normalizeH="0" baseline="0" dirty="0" smtClean="0">
                          <a:ln>
                            <a:noFill/>
                          </a:ln>
                          <a:solidFill>
                            <a:schemeClr val="accent6">
                              <a:lumMod val="75000"/>
                            </a:schemeClr>
                          </a:solidFill>
                          <a:effectLst/>
                          <a:latin typeface="+mj-lt"/>
                          <a:cs typeface="Arial" charset="0"/>
                        </a:rPr>
                        <a:t> </a:t>
                      </a:r>
                      <a:endParaRPr kumimoji="0" lang="en-US" sz="1300" b="1" i="0" u="none" strike="noStrike" cap="none" normalizeH="0" baseline="0" dirty="0" smtClean="0">
                        <a:ln>
                          <a:noFill/>
                        </a:ln>
                        <a:solidFill>
                          <a:schemeClr val="accent6">
                            <a:lumMod val="75000"/>
                          </a:schemeClr>
                        </a:solidFill>
                        <a:effectLst/>
                        <a:latin typeface="+mj-lt"/>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tab pos="406400" algn="l"/>
                        </a:tabLst>
                      </a:pPr>
                      <a:r>
                        <a:rPr kumimoji="0" lang="en-US" sz="1300" b="1" i="0" u="none" strike="noStrike" cap="none" normalizeH="0" baseline="0" dirty="0" smtClean="0">
                          <a:ln>
                            <a:noFill/>
                          </a:ln>
                          <a:solidFill>
                            <a:srgbClr val="009999"/>
                          </a:solidFill>
                          <a:effectLst/>
                          <a:latin typeface="+mj-lt"/>
                          <a:cs typeface="Arial" charset="0"/>
                        </a:rPr>
                        <a:t> </a:t>
                      </a:r>
                      <a:endParaRPr kumimoji="0" lang="en-US" sz="1300" b="1" i="0" u="none" strike="noStrike" cap="none" normalizeH="0" baseline="0" dirty="0" smtClean="0">
                        <a:ln>
                          <a:noFill/>
                        </a:ln>
                        <a:solidFill>
                          <a:srgbClr val="009999"/>
                        </a:solidFill>
                        <a:effectLst/>
                        <a:latin typeface="+mj-lt"/>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tab pos="406400" algn="l"/>
                        </a:tabLst>
                      </a:pPr>
                      <a:r>
                        <a:rPr kumimoji="0" lang="en-US" sz="1300" b="1" i="0" u="none" strike="noStrike" cap="none" normalizeH="0" baseline="0" dirty="0" smtClean="0">
                          <a:ln>
                            <a:noFill/>
                          </a:ln>
                          <a:solidFill>
                            <a:srgbClr val="0000FF"/>
                          </a:solidFill>
                          <a:effectLst/>
                          <a:latin typeface="+mj-lt"/>
                          <a:cs typeface="Arial" charset="0"/>
                        </a:rPr>
                        <a:t> </a:t>
                      </a:r>
                      <a:endParaRPr kumimoji="0" lang="en-US" sz="1300" b="0" i="0" u="none" strike="noStrike" cap="none" normalizeH="0" baseline="0" dirty="0" smtClean="0">
                        <a:ln>
                          <a:noFill/>
                        </a:ln>
                        <a:solidFill>
                          <a:schemeClr val="tx1"/>
                        </a:solidFill>
                        <a:effectLst/>
                        <a:latin typeface="+mj-lt"/>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260897">
                <a:tc>
                  <a:txBody>
                    <a:bodyPr/>
                    <a:lstStyle/>
                    <a:p>
                      <a:pPr marL="0" marR="0" lvl="0" indent="0" algn="ctr" defTabSz="914400" rtl="0" eaLnBrk="0" fontAlgn="b" latinLnBrk="0" hangingPunct="0">
                        <a:lnSpc>
                          <a:spcPct val="100000"/>
                        </a:lnSpc>
                        <a:spcBef>
                          <a:spcPct val="0"/>
                        </a:spcBef>
                        <a:spcAft>
                          <a:spcPct val="0"/>
                        </a:spcAft>
                        <a:buClrTx/>
                        <a:buSzTx/>
                        <a:buFontTx/>
                        <a:buNone/>
                        <a:tabLst>
                          <a:tab pos="406400" algn="l"/>
                        </a:tabLst>
                      </a:pPr>
                      <a:r>
                        <a:rPr kumimoji="0" lang="en-US" sz="1300" b="0" i="0" u="none" strike="noStrike" cap="none" normalizeH="0" baseline="0" dirty="0" smtClean="0">
                          <a:ln>
                            <a:noFill/>
                          </a:ln>
                          <a:solidFill>
                            <a:schemeClr val="tx1"/>
                          </a:solidFill>
                          <a:effectLst/>
                          <a:latin typeface="+mj-lt"/>
                          <a:cs typeface="Arial" charset="0"/>
                        </a:rPr>
                        <a:t>CH4</a:t>
                      </a:r>
                      <a:endParaRPr kumimoji="0" lang="en-US" sz="1300" b="0" i="0" u="none" strike="noStrike" cap="none" normalizeH="0" baseline="0" dirty="0" smtClean="0">
                        <a:ln>
                          <a:noFill/>
                        </a:ln>
                        <a:solidFill>
                          <a:schemeClr val="tx1"/>
                        </a:solidFill>
                        <a:effectLst/>
                        <a:latin typeface="+mj-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tab pos="406400" algn="l"/>
                        </a:tabLst>
                      </a:pPr>
                      <a:r>
                        <a:rPr kumimoji="0" lang="en-US" sz="1300" b="1" i="0" u="none" strike="noStrike" cap="none" normalizeH="0" baseline="0" dirty="0" smtClean="0">
                          <a:ln>
                            <a:noFill/>
                          </a:ln>
                          <a:solidFill>
                            <a:schemeClr val="accent6">
                              <a:lumMod val="75000"/>
                            </a:schemeClr>
                          </a:solidFill>
                          <a:effectLst/>
                          <a:latin typeface="+mj-lt"/>
                          <a:cs typeface="Arial" charset="0"/>
                        </a:rPr>
                        <a:t>62.0%</a:t>
                      </a:r>
                      <a:endParaRPr kumimoji="0" lang="en-US" sz="1300" b="1" i="0" u="none" strike="noStrike" cap="none" normalizeH="0" baseline="0" dirty="0" smtClean="0">
                        <a:ln>
                          <a:noFill/>
                        </a:ln>
                        <a:solidFill>
                          <a:schemeClr val="accent6">
                            <a:lumMod val="75000"/>
                          </a:schemeClr>
                        </a:solidFill>
                        <a:effectLst/>
                        <a:latin typeface="+mj-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tab pos="406400" algn="l"/>
                        </a:tabLst>
                      </a:pPr>
                      <a:r>
                        <a:rPr kumimoji="0" lang="en-US" sz="1300" b="1" i="0" u="none" strike="noStrike" cap="none" normalizeH="0" baseline="0" dirty="0" smtClean="0">
                          <a:ln>
                            <a:noFill/>
                          </a:ln>
                          <a:solidFill>
                            <a:srgbClr val="009999"/>
                          </a:solidFill>
                          <a:effectLst/>
                          <a:latin typeface="+mj-lt"/>
                          <a:cs typeface="Arial" charset="0"/>
                        </a:rPr>
                        <a:t>62.0%</a:t>
                      </a:r>
                      <a:endParaRPr kumimoji="0" lang="en-US" sz="1300" b="1" i="0" u="none" strike="noStrike" cap="none" normalizeH="0" baseline="0" dirty="0" smtClean="0">
                        <a:ln>
                          <a:noFill/>
                        </a:ln>
                        <a:solidFill>
                          <a:srgbClr val="009999"/>
                        </a:solidFill>
                        <a:effectLst/>
                        <a:latin typeface="+mj-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tab pos="406400" algn="l"/>
                        </a:tabLst>
                      </a:pPr>
                      <a:r>
                        <a:rPr kumimoji="0" lang="en-US" sz="1300" b="1" i="0" u="none" strike="noStrike" cap="none" normalizeH="0" baseline="0" dirty="0" smtClean="0">
                          <a:ln>
                            <a:noFill/>
                          </a:ln>
                          <a:solidFill>
                            <a:srgbClr val="0000FF"/>
                          </a:solidFill>
                          <a:effectLst/>
                          <a:latin typeface="+mj-lt"/>
                          <a:cs typeface="Arial" charset="0"/>
                        </a:rPr>
                        <a:t>98.5%</a:t>
                      </a:r>
                      <a:endParaRPr kumimoji="0" lang="en-US" sz="1300" b="0" i="0" u="none" strike="noStrike" cap="none" normalizeH="0" baseline="0" dirty="0" smtClean="0">
                        <a:ln>
                          <a:noFill/>
                        </a:ln>
                        <a:solidFill>
                          <a:schemeClr val="tx1"/>
                        </a:solidFill>
                        <a:effectLst/>
                        <a:latin typeface="+mj-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897">
                <a:tc>
                  <a:txBody>
                    <a:bodyPr/>
                    <a:lstStyle/>
                    <a:p>
                      <a:pPr marL="0" marR="0" lvl="0" indent="0" algn="ctr" defTabSz="914400" rtl="0" eaLnBrk="0" fontAlgn="b" latinLnBrk="0" hangingPunct="0">
                        <a:lnSpc>
                          <a:spcPct val="100000"/>
                        </a:lnSpc>
                        <a:spcBef>
                          <a:spcPct val="0"/>
                        </a:spcBef>
                        <a:spcAft>
                          <a:spcPct val="0"/>
                        </a:spcAft>
                        <a:buClrTx/>
                        <a:buSzTx/>
                        <a:buFontTx/>
                        <a:buNone/>
                        <a:tabLst>
                          <a:tab pos="406400" algn="l"/>
                        </a:tabLst>
                      </a:pPr>
                      <a:r>
                        <a:rPr kumimoji="0" lang="en-US" sz="1300" b="0" i="0" u="none" strike="noStrike" cap="none" normalizeH="0" baseline="0" dirty="0" smtClean="0">
                          <a:ln>
                            <a:noFill/>
                          </a:ln>
                          <a:solidFill>
                            <a:schemeClr val="tx1"/>
                          </a:solidFill>
                          <a:effectLst/>
                          <a:latin typeface="+mj-lt"/>
                          <a:cs typeface="Arial" charset="0"/>
                        </a:rPr>
                        <a:t>CO2</a:t>
                      </a:r>
                      <a:endParaRPr kumimoji="0" lang="en-US" sz="1300" b="0" i="0" u="none" strike="noStrike" cap="none" normalizeH="0" baseline="0" dirty="0" smtClean="0">
                        <a:ln>
                          <a:noFill/>
                        </a:ln>
                        <a:solidFill>
                          <a:schemeClr val="tx1"/>
                        </a:solidFill>
                        <a:effectLst/>
                        <a:latin typeface="+mj-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tab pos="406400" algn="l"/>
                        </a:tabLst>
                      </a:pPr>
                      <a:r>
                        <a:rPr kumimoji="0" lang="en-US" sz="1300" b="1" i="0" u="none" strike="noStrike" cap="none" normalizeH="0" baseline="0" dirty="0" smtClean="0">
                          <a:ln>
                            <a:noFill/>
                          </a:ln>
                          <a:solidFill>
                            <a:schemeClr val="accent6">
                              <a:lumMod val="75000"/>
                            </a:schemeClr>
                          </a:solidFill>
                          <a:effectLst/>
                          <a:latin typeface="+mj-lt"/>
                          <a:cs typeface="Arial" charset="0"/>
                        </a:rPr>
                        <a:t>37.6%</a:t>
                      </a:r>
                      <a:endParaRPr kumimoji="0" lang="en-US" sz="1300" b="1" i="0" u="none" strike="noStrike" cap="none" normalizeH="0" baseline="0" dirty="0" smtClean="0">
                        <a:ln>
                          <a:noFill/>
                        </a:ln>
                        <a:solidFill>
                          <a:schemeClr val="accent6">
                            <a:lumMod val="75000"/>
                          </a:schemeClr>
                        </a:solidFill>
                        <a:effectLst/>
                        <a:latin typeface="+mj-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tab pos="406400" algn="l"/>
                        </a:tabLst>
                      </a:pPr>
                      <a:r>
                        <a:rPr kumimoji="0" lang="en-US" sz="1300" b="1" i="0" u="none" strike="noStrike" cap="none" normalizeH="0" baseline="0" dirty="0" smtClean="0">
                          <a:ln>
                            <a:noFill/>
                          </a:ln>
                          <a:solidFill>
                            <a:srgbClr val="009999"/>
                          </a:solidFill>
                          <a:effectLst/>
                          <a:latin typeface="+mj-lt"/>
                          <a:cs typeface="Arial" charset="0"/>
                        </a:rPr>
                        <a:t>37.6%</a:t>
                      </a:r>
                      <a:endParaRPr kumimoji="0" lang="en-US" sz="1300" b="1" i="0" u="none" strike="noStrike" cap="none" normalizeH="0" baseline="0" dirty="0" smtClean="0">
                        <a:ln>
                          <a:noFill/>
                        </a:ln>
                        <a:solidFill>
                          <a:srgbClr val="009999"/>
                        </a:solidFill>
                        <a:effectLst/>
                        <a:latin typeface="+mj-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tab pos="406400" algn="l"/>
                        </a:tabLst>
                      </a:pPr>
                      <a:r>
                        <a:rPr kumimoji="0" lang="en-US" sz="1300" b="1" i="0" u="none" strike="noStrike" cap="none" normalizeH="0" baseline="0" dirty="0" smtClean="0">
                          <a:ln>
                            <a:noFill/>
                          </a:ln>
                          <a:solidFill>
                            <a:srgbClr val="0000FF"/>
                          </a:solidFill>
                          <a:effectLst/>
                          <a:latin typeface="+mj-lt"/>
                          <a:cs typeface="Arial" charset="0"/>
                        </a:rPr>
                        <a:t>0.8%</a:t>
                      </a:r>
                      <a:endParaRPr kumimoji="0" lang="en-US" sz="1300" b="0" i="0" u="none" strike="noStrike" cap="none" normalizeH="0" baseline="0" dirty="0" smtClean="0">
                        <a:ln>
                          <a:noFill/>
                        </a:ln>
                        <a:solidFill>
                          <a:schemeClr val="tx1"/>
                        </a:solidFill>
                        <a:effectLst/>
                        <a:latin typeface="+mj-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75025">
                <a:tc>
                  <a:txBody>
                    <a:bodyPr/>
                    <a:lstStyle/>
                    <a:p>
                      <a:pPr marL="0" marR="0" lvl="0" indent="0" algn="ctr" defTabSz="914400" rtl="0" eaLnBrk="0" fontAlgn="b" latinLnBrk="0" hangingPunct="0">
                        <a:lnSpc>
                          <a:spcPct val="100000"/>
                        </a:lnSpc>
                        <a:spcBef>
                          <a:spcPct val="0"/>
                        </a:spcBef>
                        <a:spcAft>
                          <a:spcPct val="0"/>
                        </a:spcAft>
                        <a:buClrTx/>
                        <a:buSzTx/>
                        <a:buFontTx/>
                        <a:buNone/>
                        <a:tabLst>
                          <a:tab pos="406400" algn="l"/>
                        </a:tabLst>
                      </a:pPr>
                      <a:r>
                        <a:rPr kumimoji="0" lang="en-US" sz="1300" b="0" i="0" u="none" strike="noStrike" cap="none" normalizeH="0" baseline="0" dirty="0" smtClean="0">
                          <a:ln>
                            <a:noFill/>
                          </a:ln>
                          <a:solidFill>
                            <a:schemeClr val="tx1"/>
                          </a:solidFill>
                          <a:effectLst/>
                          <a:latin typeface="+mj-lt"/>
                          <a:cs typeface="Arial" charset="0"/>
                        </a:rPr>
                        <a:t>O2, H2, N2, Others</a:t>
                      </a:r>
                      <a:endParaRPr kumimoji="0" lang="en-US" sz="1300" b="0" i="0" u="none" strike="noStrike" cap="none" normalizeH="0" baseline="0" dirty="0" smtClean="0">
                        <a:ln>
                          <a:noFill/>
                        </a:ln>
                        <a:solidFill>
                          <a:schemeClr val="tx1"/>
                        </a:solidFill>
                        <a:effectLst/>
                        <a:latin typeface="+mj-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tab pos="406400" algn="l"/>
                        </a:tabLst>
                      </a:pPr>
                      <a:r>
                        <a:rPr kumimoji="0" lang="en-US" sz="1300" b="1" i="0" u="none" strike="noStrike" cap="none" normalizeH="0" baseline="0" dirty="0" smtClean="0">
                          <a:ln>
                            <a:noFill/>
                          </a:ln>
                          <a:solidFill>
                            <a:schemeClr val="accent6">
                              <a:lumMod val="75000"/>
                            </a:schemeClr>
                          </a:solidFill>
                          <a:effectLst/>
                          <a:latin typeface="+mj-lt"/>
                          <a:cs typeface="Arial" charset="0"/>
                        </a:rPr>
                        <a:t>0.4%</a:t>
                      </a:r>
                      <a:endParaRPr kumimoji="0" lang="en-US" sz="1300" b="1" i="0" u="none" strike="noStrike" cap="none" normalizeH="0" baseline="0" dirty="0" smtClean="0">
                        <a:ln>
                          <a:noFill/>
                        </a:ln>
                        <a:solidFill>
                          <a:schemeClr val="accent6">
                            <a:lumMod val="75000"/>
                          </a:schemeClr>
                        </a:solidFill>
                        <a:effectLst/>
                        <a:latin typeface="+mj-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tab pos="406400" algn="l"/>
                        </a:tabLst>
                      </a:pPr>
                      <a:r>
                        <a:rPr kumimoji="0" lang="en-US" sz="1300" b="1" i="0" u="none" strike="noStrike" cap="none" normalizeH="0" baseline="0" dirty="0" smtClean="0">
                          <a:ln>
                            <a:noFill/>
                          </a:ln>
                          <a:solidFill>
                            <a:srgbClr val="009999"/>
                          </a:solidFill>
                          <a:effectLst/>
                          <a:latin typeface="+mj-lt"/>
                          <a:cs typeface="Arial" charset="0"/>
                        </a:rPr>
                        <a:t>0.4%</a:t>
                      </a:r>
                      <a:endParaRPr kumimoji="0" lang="en-US" sz="1300" b="1" i="0" u="none" strike="noStrike" cap="none" normalizeH="0" baseline="0" dirty="0" smtClean="0">
                        <a:ln>
                          <a:noFill/>
                        </a:ln>
                        <a:solidFill>
                          <a:srgbClr val="009999"/>
                        </a:solidFill>
                        <a:effectLst/>
                        <a:latin typeface="+mj-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tab pos="406400" algn="l"/>
                        </a:tabLst>
                      </a:pPr>
                      <a:r>
                        <a:rPr kumimoji="0" lang="en-US" sz="1300" b="1" i="0" u="none" strike="noStrike" cap="none" normalizeH="0" baseline="0" dirty="0" smtClean="0">
                          <a:ln>
                            <a:noFill/>
                          </a:ln>
                          <a:solidFill>
                            <a:srgbClr val="0000FF"/>
                          </a:solidFill>
                          <a:effectLst/>
                          <a:latin typeface="+mj-lt"/>
                          <a:cs typeface="Arial" charset="0"/>
                        </a:rPr>
                        <a:t>0.7%</a:t>
                      </a:r>
                      <a:endParaRPr kumimoji="0" lang="en-US" sz="1300" b="0" i="0" u="none" strike="noStrike" cap="none" normalizeH="0" baseline="0" dirty="0" smtClean="0">
                        <a:ln>
                          <a:noFill/>
                        </a:ln>
                        <a:solidFill>
                          <a:schemeClr val="tx1"/>
                        </a:solidFill>
                        <a:effectLst/>
                        <a:latin typeface="+mj-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897">
                <a:tc>
                  <a:txBody>
                    <a:bodyPr/>
                    <a:lstStyle/>
                    <a:p>
                      <a:pPr marL="0" marR="0" lvl="0" indent="0" algn="ctr" defTabSz="914400" rtl="0" eaLnBrk="0" fontAlgn="b" latinLnBrk="0" hangingPunct="0">
                        <a:lnSpc>
                          <a:spcPct val="100000"/>
                        </a:lnSpc>
                        <a:spcBef>
                          <a:spcPct val="0"/>
                        </a:spcBef>
                        <a:spcAft>
                          <a:spcPct val="0"/>
                        </a:spcAft>
                        <a:buClrTx/>
                        <a:buSzTx/>
                        <a:buFontTx/>
                        <a:buNone/>
                        <a:tabLst>
                          <a:tab pos="406400" algn="l"/>
                        </a:tabLst>
                      </a:pPr>
                      <a:r>
                        <a:rPr kumimoji="0" lang="en-US" sz="1300" b="0" i="0" u="none" strike="noStrike" cap="none" normalizeH="0" baseline="0" dirty="0" smtClean="0">
                          <a:ln>
                            <a:noFill/>
                          </a:ln>
                          <a:solidFill>
                            <a:schemeClr val="tx1"/>
                          </a:solidFill>
                          <a:effectLst/>
                          <a:latin typeface="+mj-lt"/>
                          <a:cs typeface="Arial" charset="0"/>
                        </a:rPr>
                        <a:t>Heating Value (btu/scf)</a:t>
                      </a:r>
                      <a:endParaRPr kumimoji="0" lang="en-US" sz="1300" b="0" i="0" u="none" strike="noStrike" cap="none" normalizeH="0" baseline="0" dirty="0" smtClean="0">
                        <a:ln>
                          <a:noFill/>
                        </a:ln>
                        <a:solidFill>
                          <a:schemeClr val="tx1"/>
                        </a:solidFill>
                        <a:effectLst/>
                        <a:latin typeface="+mj-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tab pos="406400" algn="l"/>
                        </a:tabLst>
                      </a:pPr>
                      <a:r>
                        <a:rPr kumimoji="0" lang="en-US" sz="1300" b="1" i="0" u="none" strike="noStrike" cap="none" normalizeH="0" baseline="0" dirty="0" smtClean="0">
                          <a:ln>
                            <a:noFill/>
                          </a:ln>
                          <a:solidFill>
                            <a:schemeClr val="accent6">
                              <a:lumMod val="75000"/>
                            </a:schemeClr>
                          </a:solidFill>
                          <a:effectLst/>
                          <a:latin typeface="+mj-lt"/>
                          <a:cs typeface="Arial" charset="0"/>
                        </a:rPr>
                        <a:t>625</a:t>
                      </a:r>
                      <a:endParaRPr kumimoji="0" lang="en-US" sz="1300" b="1" i="0" u="none" strike="noStrike" cap="none" normalizeH="0" baseline="0" dirty="0" smtClean="0">
                        <a:ln>
                          <a:noFill/>
                        </a:ln>
                        <a:solidFill>
                          <a:schemeClr val="accent6">
                            <a:lumMod val="75000"/>
                          </a:schemeClr>
                        </a:solidFill>
                        <a:effectLst/>
                        <a:latin typeface="+mj-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tab pos="406400" algn="l"/>
                        </a:tabLst>
                      </a:pPr>
                      <a:r>
                        <a:rPr kumimoji="0" lang="en-US" sz="1300" b="1" i="0" u="none" strike="noStrike" cap="none" normalizeH="0" baseline="0" dirty="0" smtClean="0">
                          <a:ln>
                            <a:noFill/>
                          </a:ln>
                          <a:solidFill>
                            <a:srgbClr val="009999"/>
                          </a:solidFill>
                          <a:effectLst/>
                          <a:latin typeface="+mj-lt"/>
                          <a:cs typeface="Arial" charset="0"/>
                        </a:rPr>
                        <a:t>625</a:t>
                      </a:r>
                      <a:endParaRPr kumimoji="0" lang="en-US" sz="1300" b="1" i="0" u="none" strike="noStrike" cap="none" normalizeH="0" baseline="0" dirty="0" smtClean="0">
                        <a:ln>
                          <a:noFill/>
                        </a:ln>
                        <a:solidFill>
                          <a:srgbClr val="009999"/>
                        </a:solidFill>
                        <a:effectLst/>
                        <a:latin typeface="+mj-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tab pos="406400" algn="l"/>
                        </a:tabLst>
                      </a:pPr>
                      <a:r>
                        <a:rPr kumimoji="0" lang="en-US" sz="1300" b="1" i="0" u="none" strike="noStrike" cap="none" normalizeH="0" baseline="0" dirty="0" smtClean="0">
                          <a:ln>
                            <a:noFill/>
                          </a:ln>
                          <a:solidFill>
                            <a:srgbClr val="0000FF"/>
                          </a:solidFill>
                          <a:effectLst/>
                          <a:latin typeface="+mj-lt"/>
                          <a:cs typeface="Arial" charset="0"/>
                        </a:rPr>
                        <a:t>990+</a:t>
                      </a:r>
                      <a:endParaRPr kumimoji="0" lang="en-US" sz="1300" b="0" i="0" u="none" strike="noStrike" cap="none" normalizeH="0" baseline="0" dirty="0" smtClean="0">
                        <a:ln>
                          <a:noFill/>
                        </a:ln>
                        <a:solidFill>
                          <a:schemeClr val="tx1"/>
                        </a:solidFill>
                        <a:effectLst/>
                        <a:latin typeface="+mj-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897">
                <a:tc>
                  <a:txBody>
                    <a:bodyPr/>
                    <a:lstStyle/>
                    <a:p>
                      <a:pPr marL="0" marR="0" lvl="0" indent="0" algn="l" defTabSz="914400" rtl="0" eaLnBrk="0" fontAlgn="b" latinLnBrk="0" hangingPunct="0">
                        <a:lnSpc>
                          <a:spcPct val="100000"/>
                        </a:lnSpc>
                        <a:spcBef>
                          <a:spcPct val="0"/>
                        </a:spcBef>
                        <a:spcAft>
                          <a:spcPct val="0"/>
                        </a:spcAft>
                        <a:buClrTx/>
                        <a:buSzTx/>
                        <a:buFontTx/>
                        <a:buNone/>
                        <a:tabLst>
                          <a:tab pos="406400" algn="l"/>
                        </a:tabLst>
                      </a:pPr>
                      <a:r>
                        <a:rPr kumimoji="0" lang="en-US" sz="1300" b="1" i="0" u="none" strike="noStrike" cap="none" normalizeH="0" baseline="0" dirty="0" smtClean="0">
                          <a:ln>
                            <a:noFill/>
                          </a:ln>
                          <a:solidFill>
                            <a:schemeClr val="tx1"/>
                          </a:solidFill>
                          <a:effectLst/>
                          <a:latin typeface="+mj-lt"/>
                          <a:cs typeface="Arial" charset="0"/>
                        </a:rPr>
                        <a:t>Two of the Key Trace Constituents</a:t>
                      </a:r>
                      <a:endParaRPr kumimoji="0" lang="en-US" sz="1300" b="0" i="0" u="none" strike="noStrike" cap="none" normalizeH="0" baseline="0" dirty="0" smtClean="0">
                        <a:ln>
                          <a:noFill/>
                        </a:ln>
                        <a:solidFill>
                          <a:schemeClr val="tx1"/>
                        </a:solidFill>
                        <a:effectLst/>
                        <a:latin typeface="+mj-lt"/>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tab pos="406400" algn="l"/>
                        </a:tabLst>
                      </a:pPr>
                      <a:r>
                        <a:rPr kumimoji="0" lang="en-US" sz="1300" b="1" i="0" u="none" strike="noStrike" cap="none" normalizeH="0" baseline="0" dirty="0" smtClean="0">
                          <a:ln>
                            <a:noFill/>
                          </a:ln>
                          <a:solidFill>
                            <a:schemeClr val="accent6">
                              <a:lumMod val="75000"/>
                            </a:schemeClr>
                          </a:solidFill>
                          <a:effectLst/>
                          <a:latin typeface="+mj-lt"/>
                          <a:cs typeface="Arial" charset="0"/>
                        </a:rPr>
                        <a:t> </a:t>
                      </a:r>
                      <a:endParaRPr kumimoji="0" lang="en-US" sz="1300" b="1" i="0" u="none" strike="noStrike" cap="none" normalizeH="0" baseline="0" dirty="0" smtClean="0">
                        <a:ln>
                          <a:noFill/>
                        </a:ln>
                        <a:solidFill>
                          <a:schemeClr val="accent6">
                            <a:lumMod val="75000"/>
                          </a:schemeClr>
                        </a:solidFill>
                        <a:effectLst/>
                        <a:latin typeface="+mj-lt"/>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tab pos="406400" algn="l"/>
                        </a:tabLst>
                      </a:pPr>
                      <a:r>
                        <a:rPr kumimoji="0" lang="en-US" sz="1300" b="1" i="0" u="none" strike="noStrike" cap="none" normalizeH="0" baseline="0" dirty="0" smtClean="0">
                          <a:ln>
                            <a:noFill/>
                          </a:ln>
                          <a:solidFill>
                            <a:srgbClr val="009999"/>
                          </a:solidFill>
                          <a:effectLst/>
                          <a:latin typeface="+mj-lt"/>
                          <a:cs typeface="Arial" charset="0"/>
                        </a:rPr>
                        <a:t> </a:t>
                      </a:r>
                      <a:endParaRPr kumimoji="0" lang="en-US" sz="1300" b="1" i="0" u="none" strike="noStrike" cap="none" normalizeH="0" baseline="0" dirty="0" smtClean="0">
                        <a:ln>
                          <a:noFill/>
                        </a:ln>
                        <a:solidFill>
                          <a:srgbClr val="009999"/>
                        </a:solidFill>
                        <a:effectLst/>
                        <a:latin typeface="+mj-lt"/>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 latinLnBrk="0" hangingPunct="0">
                        <a:lnSpc>
                          <a:spcPct val="100000"/>
                        </a:lnSpc>
                        <a:spcBef>
                          <a:spcPct val="0"/>
                        </a:spcBef>
                        <a:spcAft>
                          <a:spcPct val="0"/>
                        </a:spcAft>
                        <a:buClrTx/>
                        <a:buSzTx/>
                        <a:buFontTx/>
                        <a:buNone/>
                        <a:tabLst>
                          <a:tab pos="406400" algn="l"/>
                        </a:tabLst>
                      </a:pPr>
                      <a:r>
                        <a:rPr kumimoji="0" lang="en-US" sz="1300" b="1" i="0" u="none" strike="noStrike" cap="none" normalizeH="0" baseline="0" dirty="0" smtClean="0">
                          <a:ln>
                            <a:noFill/>
                          </a:ln>
                          <a:solidFill>
                            <a:srgbClr val="0000FF"/>
                          </a:solidFill>
                          <a:effectLst/>
                          <a:latin typeface="+mj-lt"/>
                          <a:cs typeface="Arial" charset="0"/>
                        </a:rPr>
                        <a:t> </a:t>
                      </a:r>
                      <a:endParaRPr kumimoji="0" lang="en-US" sz="1300" b="0" i="0" u="none" strike="noStrike" cap="none" normalizeH="0" baseline="0" dirty="0" smtClean="0">
                        <a:ln>
                          <a:noFill/>
                        </a:ln>
                        <a:solidFill>
                          <a:schemeClr val="tx1"/>
                        </a:solidFill>
                        <a:effectLst/>
                        <a:latin typeface="+mj-lt"/>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0C0C0"/>
                    </a:solidFill>
                  </a:tcPr>
                </a:tc>
              </a:tr>
              <a:tr h="260897">
                <a:tc>
                  <a:txBody>
                    <a:bodyPr/>
                    <a:lstStyle/>
                    <a:p>
                      <a:pPr marL="0" marR="0" lvl="0" indent="0" algn="ctr" defTabSz="914400" rtl="0" eaLnBrk="0" fontAlgn="b" latinLnBrk="0" hangingPunct="0">
                        <a:lnSpc>
                          <a:spcPct val="100000"/>
                        </a:lnSpc>
                        <a:spcBef>
                          <a:spcPct val="0"/>
                        </a:spcBef>
                        <a:spcAft>
                          <a:spcPct val="0"/>
                        </a:spcAft>
                        <a:buClrTx/>
                        <a:buSzTx/>
                        <a:buFontTx/>
                        <a:buNone/>
                        <a:tabLst>
                          <a:tab pos="406400" algn="l"/>
                        </a:tabLst>
                      </a:pPr>
                      <a:r>
                        <a:rPr kumimoji="0" lang="en-US" sz="1300" b="0" i="0" u="none" strike="noStrike" cap="none" normalizeH="0" baseline="0" dirty="0" smtClean="0">
                          <a:ln>
                            <a:noFill/>
                          </a:ln>
                          <a:solidFill>
                            <a:schemeClr val="tx1"/>
                          </a:solidFill>
                          <a:effectLst/>
                          <a:latin typeface="+mj-lt"/>
                          <a:cs typeface="Arial" charset="0"/>
                        </a:rPr>
                        <a:t>H2S</a:t>
                      </a:r>
                      <a:endParaRPr kumimoji="0" lang="en-US" sz="1300" b="0" i="0" u="none" strike="noStrike" cap="none" normalizeH="0" baseline="0" dirty="0" smtClean="0">
                        <a:ln>
                          <a:noFill/>
                        </a:ln>
                        <a:solidFill>
                          <a:schemeClr val="tx1"/>
                        </a:solidFill>
                        <a:effectLst/>
                        <a:latin typeface="+mj-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tab pos="406400" algn="l"/>
                        </a:tabLst>
                      </a:pPr>
                      <a:r>
                        <a:rPr kumimoji="0" lang="en-US" sz="1300" b="1" i="0" u="none" strike="noStrike" cap="none" normalizeH="0" baseline="0" dirty="0" smtClean="0">
                          <a:ln>
                            <a:noFill/>
                          </a:ln>
                          <a:solidFill>
                            <a:schemeClr val="accent6">
                              <a:lumMod val="75000"/>
                            </a:schemeClr>
                          </a:solidFill>
                          <a:effectLst/>
                          <a:latin typeface="+mj-lt"/>
                          <a:cs typeface="Arial" charset="0"/>
                        </a:rPr>
                        <a:t>300 ppm</a:t>
                      </a:r>
                      <a:endParaRPr kumimoji="0" lang="en-US" sz="1300" b="1" i="0" u="none" strike="noStrike" cap="none" normalizeH="0" baseline="0" dirty="0" smtClean="0">
                        <a:ln>
                          <a:noFill/>
                        </a:ln>
                        <a:solidFill>
                          <a:schemeClr val="accent6">
                            <a:lumMod val="75000"/>
                          </a:schemeClr>
                        </a:solidFill>
                        <a:effectLst/>
                        <a:latin typeface="+mj-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tab pos="406400" algn="l"/>
                        </a:tabLst>
                      </a:pPr>
                      <a:r>
                        <a:rPr kumimoji="0" lang="en-US" sz="1300" b="1" i="0" u="none" strike="noStrike" cap="none" normalizeH="0" baseline="0" dirty="0" smtClean="0">
                          <a:ln>
                            <a:noFill/>
                          </a:ln>
                          <a:solidFill>
                            <a:srgbClr val="009999"/>
                          </a:solidFill>
                          <a:effectLst/>
                          <a:latin typeface="+mj-lt"/>
                          <a:cs typeface="Arial" charset="0"/>
                        </a:rPr>
                        <a:t>1 ppm</a:t>
                      </a:r>
                      <a:endParaRPr kumimoji="0" lang="en-US" sz="1300" b="1" i="0" u="none" strike="noStrike" cap="none" normalizeH="0" baseline="0" dirty="0" smtClean="0">
                        <a:ln>
                          <a:noFill/>
                        </a:ln>
                        <a:solidFill>
                          <a:srgbClr val="009999"/>
                        </a:solidFill>
                        <a:effectLst/>
                        <a:latin typeface="+mj-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tab pos="406400" algn="l"/>
                        </a:tabLst>
                      </a:pPr>
                      <a:r>
                        <a:rPr kumimoji="0" lang="en-US" sz="1300" b="1" i="0" u="none" strike="noStrike" cap="none" normalizeH="0" baseline="0" dirty="0" smtClean="0">
                          <a:ln>
                            <a:noFill/>
                          </a:ln>
                          <a:solidFill>
                            <a:srgbClr val="0000FF"/>
                          </a:solidFill>
                          <a:effectLst/>
                          <a:latin typeface="+mj-lt"/>
                          <a:cs typeface="Arial" charset="0"/>
                        </a:rPr>
                        <a:t>1 ppm</a:t>
                      </a:r>
                      <a:endParaRPr kumimoji="0" lang="en-US" sz="1300" b="0" i="0" u="none" strike="noStrike" cap="none" normalizeH="0" baseline="0" dirty="0" smtClean="0">
                        <a:ln>
                          <a:noFill/>
                        </a:ln>
                        <a:solidFill>
                          <a:schemeClr val="tx1"/>
                        </a:solidFill>
                        <a:effectLst/>
                        <a:latin typeface="+mj-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60897">
                <a:tc>
                  <a:txBody>
                    <a:bodyPr/>
                    <a:lstStyle/>
                    <a:p>
                      <a:pPr marL="0" marR="0" lvl="0" indent="0" algn="ctr" defTabSz="914400" rtl="0" eaLnBrk="0" fontAlgn="b" latinLnBrk="0" hangingPunct="0">
                        <a:lnSpc>
                          <a:spcPct val="100000"/>
                        </a:lnSpc>
                        <a:spcBef>
                          <a:spcPct val="0"/>
                        </a:spcBef>
                        <a:spcAft>
                          <a:spcPct val="0"/>
                        </a:spcAft>
                        <a:buClrTx/>
                        <a:buSzTx/>
                        <a:buFontTx/>
                        <a:buNone/>
                        <a:tabLst>
                          <a:tab pos="406400" algn="l"/>
                        </a:tabLst>
                      </a:pPr>
                      <a:r>
                        <a:rPr kumimoji="0" lang="en-US" sz="1300" b="0" i="0" u="none" strike="noStrike" cap="none" normalizeH="0" baseline="0" dirty="0" smtClean="0">
                          <a:ln>
                            <a:noFill/>
                          </a:ln>
                          <a:solidFill>
                            <a:schemeClr val="tx1"/>
                          </a:solidFill>
                          <a:effectLst/>
                          <a:latin typeface="+mj-lt"/>
                          <a:cs typeface="Arial" charset="0"/>
                        </a:rPr>
                        <a:t>Siloxanes</a:t>
                      </a:r>
                      <a:endParaRPr kumimoji="0" lang="en-US" sz="1300" b="0" i="0" u="none" strike="noStrike" cap="none" normalizeH="0" baseline="0" dirty="0" smtClean="0">
                        <a:ln>
                          <a:noFill/>
                        </a:ln>
                        <a:solidFill>
                          <a:schemeClr val="tx1"/>
                        </a:solidFill>
                        <a:effectLst/>
                        <a:latin typeface="+mj-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tab pos="406400" algn="l"/>
                        </a:tabLst>
                      </a:pPr>
                      <a:r>
                        <a:rPr kumimoji="0" lang="en-US" sz="1300" b="1" i="0" u="none" strike="noStrike" cap="none" normalizeH="0" baseline="0" dirty="0" smtClean="0">
                          <a:ln>
                            <a:noFill/>
                          </a:ln>
                          <a:solidFill>
                            <a:schemeClr val="accent6">
                              <a:lumMod val="75000"/>
                            </a:schemeClr>
                          </a:solidFill>
                          <a:effectLst/>
                          <a:latin typeface="+mj-lt"/>
                          <a:cs typeface="Arial" charset="0"/>
                        </a:rPr>
                        <a:t>4,000 ppb</a:t>
                      </a:r>
                      <a:endParaRPr kumimoji="0" lang="en-US" sz="1300" b="1" i="0" u="none" strike="noStrike" cap="none" normalizeH="0" baseline="0" dirty="0" smtClean="0">
                        <a:ln>
                          <a:noFill/>
                        </a:ln>
                        <a:solidFill>
                          <a:schemeClr val="accent6">
                            <a:lumMod val="75000"/>
                          </a:schemeClr>
                        </a:solidFill>
                        <a:effectLst/>
                        <a:latin typeface="+mj-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tab pos="406400" algn="l"/>
                        </a:tabLst>
                      </a:pPr>
                      <a:r>
                        <a:rPr kumimoji="0" lang="en-US" sz="1300" b="1" i="0" u="none" strike="noStrike" cap="none" normalizeH="0" baseline="0" dirty="0" smtClean="0">
                          <a:ln>
                            <a:noFill/>
                          </a:ln>
                          <a:solidFill>
                            <a:srgbClr val="009999"/>
                          </a:solidFill>
                          <a:effectLst/>
                          <a:latin typeface="+mj-lt"/>
                          <a:cs typeface="Arial" charset="0"/>
                        </a:rPr>
                        <a:t>70 ppb</a:t>
                      </a:r>
                      <a:endParaRPr kumimoji="0" lang="en-US" sz="1300" b="1" i="0" u="none" strike="noStrike" cap="none" normalizeH="0" baseline="0" dirty="0" smtClean="0">
                        <a:ln>
                          <a:noFill/>
                        </a:ln>
                        <a:solidFill>
                          <a:srgbClr val="009999"/>
                        </a:solidFill>
                        <a:effectLst/>
                        <a:latin typeface="+mj-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tab pos="406400" algn="l"/>
                        </a:tabLst>
                      </a:pPr>
                      <a:r>
                        <a:rPr kumimoji="0" lang="en-US" sz="1300" b="1" i="0" u="none" strike="noStrike" cap="none" normalizeH="0" baseline="0" dirty="0" smtClean="0">
                          <a:ln>
                            <a:noFill/>
                          </a:ln>
                          <a:solidFill>
                            <a:srgbClr val="0000FF"/>
                          </a:solidFill>
                          <a:effectLst/>
                          <a:latin typeface="+mj-lt"/>
                          <a:cs typeface="Arial" charset="0"/>
                        </a:rPr>
                        <a:t>Non-detectable</a:t>
                      </a:r>
                      <a:endParaRPr kumimoji="0" lang="en-US" sz="1300" b="0" i="0" u="none" strike="noStrike" cap="none" normalizeH="0" baseline="0" dirty="0" smtClean="0">
                        <a:ln>
                          <a:noFill/>
                        </a:ln>
                        <a:solidFill>
                          <a:schemeClr val="tx1"/>
                        </a:solidFill>
                        <a:effectLst/>
                        <a:latin typeface="+mj-lt"/>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8255" name="Oval 84"/>
          <p:cNvSpPr>
            <a:spLocks noChangeArrowheads="1"/>
          </p:cNvSpPr>
          <p:nvPr/>
        </p:nvSpPr>
        <p:spPr bwMode="auto">
          <a:xfrm>
            <a:off x="7162800" y="4343400"/>
            <a:ext cx="762000" cy="533400"/>
          </a:xfrm>
          <a:prstGeom prst="ellipse">
            <a:avLst/>
          </a:prstGeom>
          <a:noFill/>
          <a:ln w="19050">
            <a:solidFill>
              <a:srgbClr val="FF0000"/>
            </a:solidFill>
            <a:round/>
            <a:headEnd/>
            <a:tailEnd/>
          </a:ln>
        </p:spPr>
        <p:txBody>
          <a:bodyPr wrap="none" anchor="ctr"/>
          <a:lstStyle/>
          <a:p>
            <a:endParaRPr lang="en-US" dirty="0">
              <a:solidFill>
                <a:prstClr val="black"/>
              </a:solidFill>
            </a:endParaRPr>
          </a:p>
        </p:txBody>
      </p:sp>
      <p:sp>
        <p:nvSpPr>
          <p:cNvPr id="8256" name="Oval 85"/>
          <p:cNvSpPr>
            <a:spLocks noChangeArrowheads="1"/>
          </p:cNvSpPr>
          <p:nvPr/>
        </p:nvSpPr>
        <p:spPr bwMode="auto">
          <a:xfrm>
            <a:off x="7239000" y="5181600"/>
            <a:ext cx="609600" cy="304800"/>
          </a:xfrm>
          <a:prstGeom prst="ellipse">
            <a:avLst/>
          </a:prstGeom>
          <a:noFill/>
          <a:ln w="19050">
            <a:solidFill>
              <a:srgbClr val="FF0000"/>
            </a:solidFill>
            <a:round/>
            <a:headEnd/>
            <a:tailEnd/>
          </a:ln>
        </p:spPr>
        <p:txBody>
          <a:bodyPr wrap="none" anchor="ctr"/>
          <a:lstStyle/>
          <a:p>
            <a:endParaRPr lang="en-US" dirty="0">
              <a:solidFill>
                <a:prstClr val="black"/>
              </a:solidFill>
            </a:endParaRPr>
          </a:p>
        </p:txBody>
      </p:sp>
      <p:sp>
        <p:nvSpPr>
          <p:cNvPr id="8257" name="Oval 86"/>
          <p:cNvSpPr>
            <a:spLocks noChangeArrowheads="1"/>
          </p:cNvSpPr>
          <p:nvPr/>
        </p:nvSpPr>
        <p:spPr bwMode="auto">
          <a:xfrm>
            <a:off x="5181600" y="5715000"/>
            <a:ext cx="3276600" cy="685800"/>
          </a:xfrm>
          <a:prstGeom prst="ellipse">
            <a:avLst/>
          </a:prstGeom>
          <a:noFill/>
          <a:ln w="19050">
            <a:solidFill>
              <a:srgbClr val="FF0000"/>
            </a:solidFill>
            <a:round/>
            <a:headEnd/>
            <a:tailEnd/>
          </a:ln>
        </p:spPr>
        <p:txBody>
          <a:bodyPr wrap="none" anchor="ctr"/>
          <a:lstStyle/>
          <a:p>
            <a:endParaRPr lang="en-US" dirty="0">
              <a:solidFill>
                <a:prstClr val="black"/>
              </a:solidFill>
            </a:endParaRPr>
          </a:p>
        </p:txBody>
      </p:sp>
      <p:cxnSp>
        <p:nvCxnSpPr>
          <p:cNvPr id="27" name="Straight Connector 26"/>
          <p:cNvCxnSpPr/>
          <p:nvPr/>
        </p:nvCxnSpPr>
        <p:spPr>
          <a:xfrm>
            <a:off x="304800" y="114300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 name="Group 29"/>
          <p:cNvGrpSpPr/>
          <p:nvPr/>
        </p:nvGrpSpPr>
        <p:grpSpPr>
          <a:xfrm>
            <a:off x="232611" y="1193637"/>
            <a:ext cx="8801100" cy="2650185"/>
            <a:chOff x="457200" y="1253795"/>
            <a:chExt cx="8801100" cy="2650185"/>
          </a:xfrm>
        </p:grpSpPr>
        <p:sp>
          <p:nvSpPr>
            <p:cNvPr id="8258" name="Line 89"/>
            <p:cNvSpPr>
              <a:spLocks noChangeShapeType="1"/>
            </p:cNvSpPr>
            <p:nvPr/>
          </p:nvSpPr>
          <p:spPr bwMode="auto">
            <a:xfrm flipV="1">
              <a:off x="3962400" y="2971800"/>
              <a:ext cx="2743200" cy="0"/>
            </a:xfrm>
            <a:prstGeom prst="line">
              <a:avLst/>
            </a:prstGeom>
            <a:noFill/>
            <a:ln w="38100">
              <a:solidFill>
                <a:srgbClr val="3366FF"/>
              </a:solidFill>
              <a:round/>
              <a:headEnd/>
              <a:tailEnd type="triangle" w="med" len="med"/>
            </a:ln>
          </p:spPr>
          <p:txBody>
            <a:bodyPr/>
            <a:lstStyle/>
            <a:p>
              <a:endParaRPr lang="en-US" dirty="0">
                <a:solidFill>
                  <a:prstClr val="black"/>
                </a:solidFill>
              </a:endParaRPr>
            </a:p>
          </p:txBody>
        </p:sp>
        <p:sp>
          <p:nvSpPr>
            <p:cNvPr id="8259" name="Line 90"/>
            <p:cNvSpPr>
              <a:spLocks noChangeShapeType="1"/>
            </p:cNvSpPr>
            <p:nvPr/>
          </p:nvSpPr>
          <p:spPr bwMode="auto">
            <a:xfrm flipV="1">
              <a:off x="4343400" y="1482537"/>
              <a:ext cx="2362200" cy="0"/>
            </a:xfrm>
            <a:prstGeom prst="line">
              <a:avLst/>
            </a:prstGeom>
            <a:noFill/>
            <a:ln w="38100">
              <a:solidFill>
                <a:srgbClr val="009999"/>
              </a:solidFill>
              <a:round/>
              <a:headEnd/>
              <a:tailEnd type="triangle" w="med" len="med"/>
            </a:ln>
          </p:spPr>
          <p:txBody>
            <a:bodyPr/>
            <a:lstStyle/>
            <a:p>
              <a:endParaRPr lang="en-US" dirty="0">
                <a:solidFill>
                  <a:prstClr val="black"/>
                </a:solidFill>
              </a:endParaRPr>
            </a:p>
          </p:txBody>
        </p:sp>
        <p:sp>
          <p:nvSpPr>
            <p:cNvPr id="8260" name="Line 91"/>
            <p:cNvSpPr>
              <a:spLocks noChangeShapeType="1"/>
            </p:cNvSpPr>
            <p:nvPr/>
          </p:nvSpPr>
          <p:spPr bwMode="auto">
            <a:xfrm flipV="1">
              <a:off x="4343400" y="2259012"/>
              <a:ext cx="2362200" cy="0"/>
            </a:xfrm>
            <a:prstGeom prst="line">
              <a:avLst/>
            </a:prstGeom>
            <a:noFill/>
            <a:ln w="38100">
              <a:solidFill>
                <a:srgbClr val="009999"/>
              </a:solidFill>
              <a:round/>
              <a:headEnd/>
              <a:tailEnd type="triangle" w="med" len="med"/>
            </a:ln>
          </p:spPr>
          <p:txBody>
            <a:bodyPr/>
            <a:lstStyle/>
            <a:p>
              <a:endParaRPr lang="en-US" dirty="0">
                <a:solidFill>
                  <a:prstClr val="black"/>
                </a:solidFill>
              </a:endParaRPr>
            </a:p>
          </p:txBody>
        </p:sp>
        <p:pic>
          <p:nvPicPr>
            <p:cNvPr id="8261" name="Picture 11"/>
            <p:cNvPicPr>
              <a:picLocks noChangeAspect="1" noChangeArrowheads="1"/>
            </p:cNvPicPr>
            <p:nvPr/>
          </p:nvPicPr>
          <p:blipFill>
            <a:blip r:embed="rId3" cstate="print"/>
            <a:srcRect/>
            <a:stretch>
              <a:fillRect/>
            </a:stretch>
          </p:blipFill>
          <p:spPr bwMode="auto">
            <a:xfrm>
              <a:off x="3124200" y="2590800"/>
              <a:ext cx="1066800" cy="793750"/>
            </a:xfrm>
            <a:prstGeom prst="rect">
              <a:avLst/>
            </a:prstGeom>
            <a:noFill/>
            <a:ln w="9525">
              <a:noFill/>
              <a:miter lim="800000"/>
              <a:headEnd/>
              <a:tailEnd/>
            </a:ln>
          </p:spPr>
        </p:pic>
        <p:sp>
          <p:nvSpPr>
            <p:cNvPr id="8263" name="Rectangle 94"/>
            <p:cNvSpPr>
              <a:spLocks noChangeArrowheads="1"/>
            </p:cNvSpPr>
            <p:nvPr/>
          </p:nvSpPr>
          <p:spPr bwMode="auto">
            <a:xfrm>
              <a:off x="3048000" y="1253795"/>
              <a:ext cx="1920240" cy="1123384"/>
            </a:xfrm>
            <a:prstGeom prst="rect">
              <a:avLst/>
            </a:prstGeom>
            <a:solidFill>
              <a:srgbClr val="C0C0C0"/>
            </a:solidFill>
            <a:ln w="9525">
              <a:solidFill>
                <a:schemeClr val="tx1"/>
              </a:solidFill>
              <a:miter lim="800000"/>
              <a:headEnd/>
              <a:tailEnd/>
            </a:ln>
          </p:spPr>
          <p:txBody>
            <a:bodyPr wrap="square" tIns="0" bIns="137160" anchor="ctr">
              <a:spAutoFit/>
            </a:bodyPr>
            <a:lstStyle/>
            <a:p>
              <a:pPr algn="ctr"/>
              <a:r>
                <a:rPr lang="en-US" sz="1600" dirty="0">
                  <a:solidFill>
                    <a:prstClr val="black"/>
                  </a:solidFill>
                  <a:latin typeface="Calibri"/>
                </a:rPr>
                <a:t>“</a:t>
              </a:r>
              <a:r>
                <a:rPr lang="en-US" sz="1600" dirty="0" smtClean="0">
                  <a:solidFill>
                    <a:prstClr val="black"/>
                  </a:solidFill>
                  <a:latin typeface="Calibri"/>
                </a:rPr>
                <a:t>Condition” </a:t>
              </a:r>
              <a:r>
                <a:rPr lang="en-US" sz="1600" dirty="0">
                  <a:solidFill>
                    <a:prstClr val="black"/>
                  </a:solidFill>
                  <a:latin typeface="Calibri"/>
                </a:rPr>
                <a:t>biogas to remove trace constituents to acceptable levels</a:t>
              </a:r>
            </a:p>
          </p:txBody>
        </p:sp>
        <p:sp>
          <p:nvSpPr>
            <p:cNvPr id="8264" name="Oval 95"/>
            <p:cNvSpPr>
              <a:spLocks noChangeArrowheads="1"/>
            </p:cNvSpPr>
            <p:nvPr/>
          </p:nvSpPr>
          <p:spPr bwMode="auto">
            <a:xfrm>
              <a:off x="6819900" y="1962229"/>
              <a:ext cx="2364539" cy="519351"/>
            </a:xfrm>
            <a:prstGeom prst="ellipse">
              <a:avLst/>
            </a:prstGeom>
            <a:solidFill>
              <a:srgbClr val="C0C0C0"/>
            </a:solidFill>
            <a:ln w="9525">
              <a:solidFill>
                <a:schemeClr val="tx1"/>
              </a:solidFill>
              <a:round/>
              <a:headEnd/>
              <a:tailEnd/>
            </a:ln>
          </p:spPr>
          <p:txBody>
            <a:bodyPr wrap="square" tIns="0" bIns="91440" anchor="ctr">
              <a:spAutoFit/>
            </a:bodyPr>
            <a:lstStyle/>
            <a:p>
              <a:pPr algn="ctr"/>
              <a:r>
                <a:rPr lang="en-US" sz="1800" dirty="0">
                  <a:solidFill>
                    <a:prstClr val="black"/>
                  </a:solidFill>
                  <a:latin typeface="Calibri"/>
                </a:rPr>
                <a:t>Boiler, Other</a:t>
              </a:r>
            </a:p>
          </p:txBody>
        </p:sp>
        <p:sp>
          <p:nvSpPr>
            <p:cNvPr id="8265" name="Oval 96"/>
            <p:cNvSpPr>
              <a:spLocks noChangeArrowheads="1"/>
            </p:cNvSpPr>
            <p:nvPr/>
          </p:nvSpPr>
          <p:spPr bwMode="auto">
            <a:xfrm>
              <a:off x="6819900" y="1253795"/>
              <a:ext cx="2438400" cy="519351"/>
            </a:xfrm>
            <a:prstGeom prst="ellipse">
              <a:avLst/>
            </a:prstGeom>
            <a:solidFill>
              <a:srgbClr val="C0C0C0"/>
            </a:solidFill>
            <a:ln w="9525">
              <a:solidFill>
                <a:schemeClr val="tx1"/>
              </a:solidFill>
              <a:round/>
              <a:headEnd/>
              <a:tailEnd/>
            </a:ln>
          </p:spPr>
          <p:txBody>
            <a:bodyPr wrap="square" lIns="0" tIns="0" rIns="0" bIns="91440" anchor="ctr">
              <a:spAutoFit/>
            </a:bodyPr>
            <a:lstStyle/>
            <a:p>
              <a:pPr algn="ctr"/>
              <a:r>
                <a:rPr lang="en-US" sz="1800" dirty="0">
                  <a:solidFill>
                    <a:prstClr val="black"/>
                  </a:solidFill>
                  <a:latin typeface="Calibri"/>
                </a:rPr>
                <a:t>Power Generation</a:t>
              </a:r>
            </a:p>
          </p:txBody>
        </p:sp>
        <p:sp>
          <p:nvSpPr>
            <p:cNvPr id="8266" name="Rectangle 97"/>
            <p:cNvSpPr>
              <a:spLocks noChangeArrowheads="1"/>
            </p:cNvSpPr>
            <p:nvPr/>
          </p:nvSpPr>
          <p:spPr bwMode="auto">
            <a:xfrm>
              <a:off x="2118360" y="3383280"/>
              <a:ext cx="2606040" cy="520700"/>
            </a:xfrm>
            <a:prstGeom prst="rect">
              <a:avLst/>
            </a:prstGeom>
            <a:noFill/>
            <a:ln w="3175">
              <a:noFill/>
              <a:miter lim="800000"/>
              <a:headEnd/>
              <a:tailEnd/>
            </a:ln>
          </p:spPr>
          <p:txBody>
            <a:bodyPr lIns="0" rIns="0"/>
            <a:lstStyle/>
            <a:p>
              <a:pPr marL="290513" indent="-290513" algn="ctr">
                <a:lnSpc>
                  <a:spcPts val="1400"/>
                </a:lnSpc>
                <a:spcBef>
                  <a:spcPct val="20000"/>
                </a:spcBef>
                <a:buClr>
                  <a:srgbClr val="4A7DFF"/>
                </a:buClr>
                <a:buSzPct val="125000"/>
                <a:buFont typeface="Times" pitchFamily="18" charset="0"/>
                <a:buNone/>
                <a:tabLst>
                  <a:tab pos="682625" algn="l"/>
                </a:tabLst>
              </a:pPr>
              <a:r>
                <a:rPr lang="en-US" b="1" baseline="0" dirty="0">
                  <a:solidFill>
                    <a:prstClr val="black"/>
                  </a:solidFill>
                  <a:latin typeface="Arial" charset="0"/>
                </a:rPr>
                <a:t>       </a:t>
              </a:r>
              <a:r>
                <a:rPr lang="en-US" baseline="0" dirty="0">
                  <a:solidFill>
                    <a:prstClr val="black"/>
                  </a:solidFill>
                  <a:latin typeface="Calibri"/>
                </a:rPr>
                <a:t>Biogas Conditioning/ Upgrading  Facility</a:t>
              </a:r>
              <a:r>
                <a:rPr lang="en-US" b="1" baseline="0" dirty="0">
                  <a:solidFill>
                    <a:srgbClr val="72CCD2"/>
                  </a:solidFill>
                  <a:latin typeface="Calibri"/>
                </a:rPr>
                <a:t>   </a:t>
              </a:r>
            </a:p>
          </p:txBody>
        </p:sp>
        <p:sp>
          <p:nvSpPr>
            <p:cNvPr id="8267" name="Line 98"/>
            <p:cNvSpPr>
              <a:spLocks noChangeShapeType="1"/>
            </p:cNvSpPr>
            <p:nvPr/>
          </p:nvSpPr>
          <p:spPr bwMode="auto">
            <a:xfrm>
              <a:off x="457200" y="2362200"/>
              <a:ext cx="1600200" cy="0"/>
            </a:xfrm>
            <a:prstGeom prst="line">
              <a:avLst/>
            </a:prstGeom>
            <a:noFill/>
            <a:ln w="38100">
              <a:solidFill>
                <a:schemeClr val="accent6">
                  <a:lumMod val="75000"/>
                </a:schemeClr>
              </a:solidFill>
              <a:round/>
              <a:headEnd/>
              <a:tailEnd type="triangle" w="med" len="med"/>
            </a:ln>
          </p:spPr>
          <p:txBody>
            <a:bodyPr/>
            <a:lstStyle/>
            <a:p>
              <a:endParaRPr lang="en-US" dirty="0">
                <a:solidFill>
                  <a:prstClr val="black"/>
                </a:solidFill>
              </a:endParaRPr>
            </a:p>
          </p:txBody>
        </p:sp>
        <p:sp>
          <p:nvSpPr>
            <p:cNvPr id="8268" name="Line 99"/>
            <p:cNvSpPr>
              <a:spLocks noChangeShapeType="1"/>
            </p:cNvSpPr>
            <p:nvPr/>
          </p:nvSpPr>
          <p:spPr bwMode="auto">
            <a:xfrm>
              <a:off x="2057400" y="1779588"/>
              <a:ext cx="0" cy="1268412"/>
            </a:xfrm>
            <a:prstGeom prst="line">
              <a:avLst/>
            </a:prstGeom>
            <a:noFill/>
            <a:ln w="38100">
              <a:solidFill>
                <a:schemeClr val="accent6">
                  <a:lumMod val="75000"/>
                </a:schemeClr>
              </a:solidFill>
              <a:round/>
              <a:headEnd type="triangle" w="med" len="med"/>
              <a:tailEnd type="triangle" w="med" len="med"/>
            </a:ln>
          </p:spPr>
          <p:txBody>
            <a:bodyPr/>
            <a:lstStyle/>
            <a:p>
              <a:endParaRPr lang="en-US" dirty="0">
                <a:solidFill>
                  <a:prstClr val="black"/>
                </a:solidFill>
              </a:endParaRPr>
            </a:p>
          </p:txBody>
        </p:sp>
        <p:sp>
          <p:nvSpPr>
            <p:cNvPr id="8269" name="Line 100"/>
            <p:cNvSpPr>
              <a:spLocks noChangeShapeType="1"/>
            </p:cNvSpPr>
            <p:nvPr/>
          </p:nvSpPr>
          <p:spPr bwMode="auto">
            <a:xfrm>
              <a:off x="2057400" y="2971800"/>
              <a:ext cx="1066800" cy="0"/>
            </a:xfrm>
            <a:prstGeom prst="line">
              <a:avLst/>
            </a:prstGeom>
            <a:noFill/>
            <a:ln w="38100">
              <a:solidFill>
                <a:schemeClr val="accent6">
                  <a:lumMod val="75000"/>
                </a:schemeClr>
              </a:solidFill>
              <a:round/>
              <a:headEnd/>
              <a:tailEnd type="triangle" w="med" len="med"/>
            </a:ln>
          </p:spPr>
          <p:txBody>
            <a:bodyPr/>
            <a:lstStyle/>
            <a:p>
              <a:endParaRPr lang="en-US" dirty="0">
                <a:solidFill>
                  <a:prstClr val="black"/>
                </a:solidFill>
              </a:endParaRPr>
            </a:p>
          </p:txBody>
        </p:sp>
        <p:sp>
          <p:nvSpPr>
            <p:cNvPr id="8270" name="Line 101"/>
            <p:cNvSpPr>
              <a:spLocks noChangeShapeType="1"/>
            </p:cNvSpPr>
            <p:nvPr/>
          </p:nvSpPr>
          <p:spPr bwMode="auto">
            <a:xfrm flipV="1">
              <a:off x="2057400" y="1828800"/>
              <a:ext cx="990600" cy="0"/>
            </a:xfrm>
            <a:prstGeom prst="line">
              <a:avLst/>
            </a:prstGeom>
            <a:noFill/>
            <a:ln w="38100">
              <a:solidFill>
                <a:schemeClr val="accent6">
                  <a:lumMod val="75000"/>
                </a:schemeClr>
              </a:solidFill>
              <a:round/>
              <a:headEnd/>
              <a:tailEnd type="triangle" w="med" len="med"/>
            </a:ln>
          </p:spPr>
          <p:txBody>
            <a:bodyPr/>
            <a:lstStyle/>
            <a:p>
              <a:endParaRPr lang="en-US" dirty="0">
                <a:solidFill>
                  <a:prstClr val="black"/>
                </a:solidFill>
              </a:endParaRPr>
            </a:p>
          </p:txBody>
        </p:sp>
        <p:sp>
          <p:nvSpPr>
            <p:cNvPr id="8271" name="Rectangle 102"/>
            <p:cNvSpPr>
              <a:spLocks noChangeArrowheads="1"/>
            </p:cNvSpPr>
            <p:nvPr/>
          </p:nvSpPr>
          <p:spPr bwMode="auto">
            <a:xfrm>
              <a:off x="533400" y="2057400"/>
              <a:ext cx="1371600" cy="201612"/>
            </a:xfrm>
            <a:prstGeom prst="rect">
              <a:avLst/>
            </a:prstGeom>
            <a:noFill/>
            <a:ln w="3175">
              <a:noFill/>
              <a:miter lim="800000"/>
              <a:headEnd/>
              <a:tailEnd/>
            </a:ln>
          </p:spPr>
          <p:txBody>
            <a:bodyPr lIns="0" rIns="0"/>
            <a:lstStyle/>
            <a:p>
              <a:pPr marL="290513" indent="-290513" algn="ctr">
                <a:lnSpc>
                  <a:spcPts val="1400"/>
                </a:lnSpc>
                <a:spcBef>
                  <a:spcPct val="20000"/>
                </a:spcBef>
                <a:buClr>
                  <a:srgbClr val="4A7DFF"/>
                </a:buClr>
                <a:buSzPct val="125000"/>
                <a:buFont typeface="Times" pitchFamily="18" charset="0"/>
                <a:buNone/>
                <a:tabLst>
                  <a:tab pos="682625" algn="l"/>
                </a:tabLst>
              </a:pPr>
              <a:r>
                <a:rPr lang="en-US" sz="1400" b="1" baseline="0" dirty="0">
                  <a:solidFill>
                    <a:srgbClr val="FDB913">
                      <a:lumMod val="75000"/>
                    </a:srgbClr>
                  </a:solidFill>
                  <a:latin typeface="Arial" charset="0"/>
                </a:rPr>
                <a:t>Biogas</a:t>
              </a:r>
            </a:p>
          </p:txBody>
        </p:sp>
        <p:sp>
          <p:nvSpPr>
            <p:cNvPr id="8272" name="Rectangle 103"/>
            <p:cNvSpPr>
              <a:spLocks noChangeArrowheads="1"/>
            </p:cNvSpPr>
            <p:nvPr/>
          </p:nvSpPr>
          <p:spPr bwMode="auto">
            <a:xfrm>
              <a:off x="4838700" y="1733629"/>
              <a:ext cx="1981200" cy="228600"/>
            </a:xfrm>
            <a:prstGeom prst="rect">
              <a:avLst/>
            </a:prstGeom>
            <a:noFill/>
            <a:ln w="3175">
              <a:noFill/>
              <a:miter lim="800000"/>
              <a:headEnd/>
              <a:tailEnd/>
            </a:ln>
          </p:spPr>
          <p:txBody>
            <a:bodyPr lIns="0" rIns="0"/>
            <a:lstStyle/>
            <a:p>
              <a:pPr marL="290513" indent="-290513" algn="ctr">
                <a:lnSpc>
                  <a:spcPts val="1400"/>
                </a:lnSpc>
                <a:spcBef>
                  <a:spcPct val="20000"/>
                </a:spcBef>
                <a:buClr>
                  <a:srgbClr val="4A7DFF"/>
                </a:buClr>
                <a:buSzPct val="125000"/>
                <a:buFont typeface="Times" pitchFamily="18" charset="0"/>
                <a:buNone/>
                <a:tabLst>
                  <a:tab pos="682625" algn="l"/>
                </a:tabLst>
              </a:pPr>
              <a:r>
                <a:rPr lang="en-US" sz="1300" b="1" baseline="0" dirty="0">
                  <a:solidFill>
                    <a:srgbClr val="009999"/>
                  </a:solidFill>
                  <a:latin typeface="Calibri"/>
                </a:rPr>
                <a:t>Conditioned Biogas</a:t>
              </a:r>
            </a:p>
          </p:txBody>
        </p:sp>
        <p:sp>
          <p:nvSpPr>
            <p:cNvPr id="8273" name="Rectangle 104"/>
            <p:cNvSpPr>
              <a:spLocks noChangeArrowheads="1"/>
            </p:cNvSpPr>
            <p:nvPr/>
          </p:nvSpPr>
          <p:spPr bwMode="auto">
            <a:xfrm>
              <a:off x="4307639" y="2964180"/>
              <a:ext cx="2590800" cy="838200"/>
            </a:xfrm>
            <a:prstGeom prst="rect">
              <a:avLst/>
            </a:prstGeom>
            <a:noFill/>
            <a:ln w="3175">
              <a:noFill/>
              <a:miter lim="800000"/>
              <a:headEnd/>
              <a:tailEnd/>
            </a:ln>
          </p:spPr>
          <p:txBody>
            <a:bodyPr lIns="0" rIns="0"/>
            <a:lstStyle/>
            <a:p>
              <a:pPr marL="290513" indent="-290513" algn="ctr">
                <a:lnSpc>
                  <a:spcPts val="1400"/>
                </a:lnSpc>
                <a:spcBef>
                  <a:spcPct val="5000"/>
                </a:spcBef>
                <a:spcAft>
                  <a:spcPct val="5000"/>
                </a:spcAft>
                <a:buClr>
                  <a:srgbClr val="4A7DFF"/>
                </a:buClr>
                <a:buSzPct val="125000"/>
                <a:buFont typeface="Times" pitchFamily="18" charset="0"/>
                <a:buNone/>
                <a:tabLst>
                  <a:tab pos="682625" algn="l"/>
                </a:tabLst>
              </a:pPr>
              <a:r>
                <a:rPr lang="en-US" sz="1300" b="1" baseline="0" dirty="0" smtClean="0">
                  <a:solidFill>
                    <a:srgbClr val="094FFF"/>
                  </a:solidFill>
                  <a:latin typeface="Calibri"/>
                </a:rPr>
                <a:t>Renewable Natural Gas</a:t>
              </a:r>
              <a:endParaRPr lang="en-US" sz="1300" b="1" baseline="0" dirty="0">
                <a:solidFill>
                  <a:srgbClr val="094FFF"/>
                </a:solidFill>
                <a:latin typeface="Calibri"/>
              </a:endParaRPr>
            </a:p>
            <a:p>
              <a:pPr marL="290513" indent="-290513" algn="ctr">
                <a:lnSpc>
                  <a:spcPts val="1400"/>
                </a:lnSpc>
                <a:spcBef>
                  <a:spcPct val="5000"/>
                </a:spcBef>
                <a:spcAft>
                  <a:spcPct val="5000"/>
                </a:spcAft>
                <a:buClr>
                  <a:srgbClr val="4A7DFF"/>
                </a:buClr>
                <a:buSzPct val="125000"/>
                <a:buFont typeface="Times" pitchFamily="18" charset="0"/>
                <a:buNone/>
                <a:tabLst>
                  <a:tab pos="682625" algn="l"/>
                </a:tabLst>
              </a:pPr>
              <a:r>
                <a:rPr lang="en-US" sz="1300" b="1" baseline="0" dirty="0">
                  <a:solidFill>
                    <a:srgbClr val="094FFF"/>
                  </a:solidFill>
                  <a:latin typeface="Calibri"/>
                </a:rPr>
                <a:t> (aka </a:t>
              </a:r>
              <a:r>
                <a:rPr lang="en-US" sz="1300" b="1" baseline="0" dirty="0" smtClean="0">
                  <a:solidFill>
                    <a:srgbClr val="094FFF"/>
                  </a:solidFill>
                  <a:latin typeface="Calibri"/>
                </a:rPr>
                <a:t>Biomethane, </a:t>
              </a:r>
              <a:r>
                <a:rPr lang="en-US" sz="1300" b="1" baseline="0" dirty="0">
                  <a:solidFill>
                    <a:srgbClr val="094FFF"/>
                  </a:solidFill>
                  <a:latin typeface="Calibri"/>
                </a:rPr>
                <a:t>Pipeline Quality </a:t>
              </a:r>
              <a:r>
                <a:rPr lang="en-US" sz="1300" b="1" baseline="0" dirty="0" smtClean="0">
                  <a:solidFill>
                    <a:srgbClr val="094FFF"/>
                  </a:solidFill>
                  <a:latin typeface="Calibri"/>
                </a:rPr>
                <a:t>Gas or Conditioned/Upgraded Biogas</a:t>
              </a:r>
              <a:r>
                <a:rPr lang="en-US" sz="1400" b="1" baseline="0" dirty="0" smtClean="0">
                  <a:solidFill>
                    <a:srgbClr val="094FFF"/>
                  </a:solidFill>
                  <a:latin typeface="Calibri"/>
                </a:rPr>
                <a:t>)</a:t>
              </a:r>
              <a:endParaRPr lang="en-US" sz="1400" b="1" baseline="0" dirty="0">
                <a:solidFill>
                  <a:srgbClr val="094FFF"/>
                </a:solidFill>
                <a:latin typeface="Calibri"/>
              </a:endParaRPr>
            </a:p>
          </p:txBody>
        </p:sp>
        <p:sp>
          <p:nvSpPr>
            <p:cNvPr id="8274" name="Oval 105"/>
            <p:cNvSpPr>
              <a:spLocks noChangeArrowheads="1"/>
            </p:cNvSpPr>
            <p:nvPr/>
          </p:nvSpPr>
          <p:spPr bwMode="auto">
            <a:xfrm>
              <a:off x="1859280" y="1333296"/>
              <a:ext cx="944880" cy="800666"/>
            </a:xfrm>
            <a:prstGeom prst="ellipse">
              <a:avLst/>
            </a:prstGeom>
            <a:solidFill>
              <a:schemeClr val="bg1"/>
            </a:solidFill>
            <a:ln w="9525">
              <a:solidFill>
                <a:schemeClr val="tx1"/>
              </a:solidFill>
              <a:round/>
              <a:headEnd/>
              <a:tailEnd/>
            </a:ln>
          </p:spPr>
          <p:txBody>
            <a:bodyPr wrap="square" lIns="0" tIns="0" rIns="0" anchor="ctr">
              <a:spAutoFit/>
            </a:bodyPr>
            <a:lstStyle/>
            <a:p>
              <a:pPr algn="ctr"/>
              <a:r>
                <a:rPr lang="en-US" sz="1700" dirty="0">
                  <a:solidFill>
                    <a:prstClr val="black"/>
                  </a:solidFill>
                  <a:latin typeface="Calibri"/>
                </a:rPr>
                <a:t>Onsite Use</a:t>
              </a:r>
            </a:p>
          </p:txBody>
        </p:sp>
        <p:sp>
          <p:nvSpPr>
            <p:cNvPr id="8275" name="Oval 106"/>
            <p:cNvSpPr>
              <a:spLocks noChangeArrowheads="1"/>
            </p:cNvSpPr>
            <p:nvPr/>
          </p:nvSpPr>
          <p:spPr bwMode="auto">
            <a:xfrm>
              <a:off x="1859280" y="2655287"/>
              <a:ext cx="853440" cy="800666"/>
            </a:xfrm>
            <a:prstGeom prst="ellipse">
              <a:avLst/>
            </a:prstGeom>
            <a:solidFill>
              <a:schemeClr val="bg1"/>
            </a:solidFill>
            <a:ln w="9525">
              <a:solidFill>
                <a:schemeClr val="tx1"/>
              </a:solidFill>
              <a:round/>
              <a:headEnd/>
              <a:tailEnd/>
            </a:ln>
          </p:spPr>
          <p:txBody>
            <a:bodyPr wrap="square" lIns="0" tIns="0" rIns="0" anchor="ctr">
              <a:spAutoFit/>
            </a:bodyPr>
            <a:lstStyle/>
            <a:p>
              <a:pPr algn="ctr"/>
              <a:r>
                <a:rPr lang="en-US" sz="1700" dirty="0">
                  <a:solidFill>
                    <a:prstClr val="black"/>
                  </a:solidFill>
                  <a:latin typeface="Calibri"/>
                </a:rPr>
                <a:t>Offsite  Use</a:t>
              </a:r>
            </a:p>
          </p:txBody>
        </p:sp>
        <p:sp>
          <p:nvSpPr>
            <p:cNvPr id="28" name="Oval 96"/>
            <p:cNvSpPr>
              <a:spLocks noChangeArrowheads="1"/>
            </p:cNvSpPr>
            <p:nvPr/>
          </p:nvSpPr>
          <p:spPr bwMode="auto">
            <a:xfrm>
              <a:off x="6898439" y="2727999"/>
              <a:ext cx="2286000" cy="519351"/>
            </a:xfrm>
            <a:prstGeom prst="ellipse">
              <a:avLst/>
            </a:prstGeom>
            <a:solidFill>
              <a:srgbClr val="C0C0C0"/>
            </a:solidFill>
            <a:ln w="9525">
              <a:solidFill>
                <a:schemeClr val="tx1"/>
              </a:solidFill>
              <a:round/>
              <a:headEnd/>
              <a:tailEnd/>
            </a:ln>
          </p:spPr>
          <p:txBody>
            <a:bodyPr wrap="square" lIns="0" tIns="0" rIns="0" bIns="91440" anchor="ctr">
              <a:spAutoFit/>
            </a:bodyPr>
            <a:lstStyle/>
            <a:p>
              <a:pPr algn="ctr"/>
              <a:r>
                <a:rPr lang="en-US" sz="1800" dirty="0" smtClean="0">
                  <a:solidFill>
                    <a:prstClr val="black"/>
                  </a:solidFill>
                  <a:latin typeface="Calibri"/>
                </a:rPr>
                <a:t>Pipeline Injection</a:t>
              </a:r>
              <a:endParaRPr lang="en-US" sz="1800" dirty="0">
                <a:solidFill>
                  <a:prstClr val="black"/>
                </a:solidFill>
                <a:latin typeface="Calibri"/>
              </a:endParaRPr>
            </a:p>
          </p:txBody>
        </p:sp>
      </p:grpSp>
      <p:sp>
        <p:nvSpPr>
          <p:cNvPr id="30" name="Slide Number Placeholder 5"/>
          <p:cNvSpPr txBox="1">
            <a:spLocks/>
          </p:cNvSpPr>
          <p:nvPr/>
        </p:nvSpPr>
        <p:spPr>
          <a:xfrm>
            <a:off x="8534400" y="6324600"/>
            <a:ext cx="457200" cy="304800"/>
          </a:xfrm>
          <a:prstGeom prst="rect">
            <a:avLst/>
          </a:prstGeom>
          <a:noFill/>
        </p:spPr>
        <p:txBody>
          <a:bodyPr vert="horz" lIns="91440" tIns="45720" rIns="91440" bIns="45720" rtlCol="0" anchor="ctr"/>
          <a:lstStyle/>
          <a:p>
            <a:pPr algn="ctr">
              <a:defRPr/>
            </a:pPr>
            <a:fld id="{8A2593E4-DD2E-4D4D-B998-0CC39FF6728A}" type="slidenum">
              <a:rPr lang="en-US" smtClean="0">
                <a:solidFill>
                  <a:srgbClr val="615452"/>
                </a:solidFill>
                <a:latin typeface="Arial" pitchFamily="34" charset="0"/>
                <a:cs typeface="Arial" pitchFamily="34" charset="0"/>
              </a:rPr>
              <a:pPr algn="ctr">
                <a:defRPr/>
              </a:pPr>
              <a:t>6</a:t>
            </a:fld>
            <a:endParaRPr lang="en-US" dirty="0" smtClean="0">
              <a:solidFill>
                <a:srgbClr val="615452"/>
              </a:solidFill>
              <a:latin typeface="Arial" pitchFamily="34" charset="0"/>
              <a:cs typeface="Arial" pitchFamily="34" charset="0"/>
            </a:endParaRPr>
          </a:p>
        </p:txBody>
      </p:sp>
    </p:spTree>
    <p:extLst>
      <p:ext uri="{BB962C8B-B14F-4D97-AF65-F5344CB8AC3E}">
        <p14:creationId xmlns:p14="http://schemas.microsoft.com/office/powerpoint/2010/main" val="42594399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599" y="4933949"/>
            <a:ext cx="6347714" cy="566738"/>
          </a:xfrm>
        </p:spPr>
        <p:txBody>
          <a:bodyPr/>
          <a:lstStyle/>
          <a:p>
            <a:pPr algn="ctr"/>
            <a:r>
              <a:rPr lang="en-US" dirty="0" smtClean="0"/>
              <a:t>CARB’s Low Carbon Fuel Standard </a:t>
            </a:r>
            <a:endParaRPr lang="en-US" dirty="0"/>
          </a:p>
        </p:txBody>
      </p:sp>
      <p:sp>
        <p:nvSpPr>
          <p:cNvPr id="5" name="Picture Placeholder 4"/>
          <p:cNvSpPr>
            <a:spLocks noGrp="1"/>
          </p:cNvSpPr>
          <p:nvPr>
            <p:ph type="pic" idx="1"/>
          </p:nvPr>
        </p:nvSpPr>
        <p:spPr/>
      </p:sp>
      <p:sp>
        <p:nvSpPr>
          <p:cNvPr id="6" name="Text Placeholder 5"/>
          <p:cNvSpPr>
            <a:spLocks noGrp="1"/>
          </p:cNvSpPr>
          <p:nvPr>
            <p:ph type="body" sz="half" idx="2"/>
          </p:nvPr>
        </p:nvSpPr>
        <p:spPr>
          <a:xfrm>
            <a:off x="609599" y="5562600"/>
            <a:ext cx="6347714" cy="674024"/>
          </a:xfrm>
        </p:spPr>
        <p:txBody>
          <a:bodyPr>
            <a:normAutofit/>
          </a:bodyPr>
          <a:lstStyle/>
          <a:p>
            <a:pPr marL="285750" indent="-285750">
              <a:buFont typeface="Wingdings" panose="05000000000000000000" pitchFamily="2" charset="2"/>
              <a:buChar char="Ø"/>
            </a:pPr>
            <a:r>
              <a:rPr lang="en-US" sz="1400" dirty="0" smtClean="0"/>
              <a:t>State determined carbon intensity scores for wastewater, landfill, and dairy gas lower than electricity </a:t>
            </a:r>
            <a:endParaRPr lang="en-US" sz="1400" dirty="0"/>
          </a:p>
        </p:txBody>
      </p:sp>
      <p:pic>
        <p:nvPicPr>
          <p:cNvPr id="7" name="Content Placeholder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1431"/>
            <a:ext cx="7464827" cy="510540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35255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6017" y="1219200"/>
            <a:ext cx="6779768" cy="2438400"/>
          </a:xfrm>
        </p:spPr>
        <p:txBody>
          <a:bodyPr>
            <a:normAutofit/>
          </a:bodyPr>
          <a:lstStyle/>
          <a:p>
            <a:pPr>
              <a:buFont typeface="Wingdings" panose="05000000000000000000" pitchFamily="2" charset="2"/>
              <a:buChar char="§"/>
            </a:pPr>
            <a:r>
              <a:rPr lang="en-US" sz="2200" dirty="0" smtClean="0">
                <a:solidFill>
                  <a:schemeClr val="tx1"/>
                </a:solidFill>
                <a:latin typeface="+mj-lt"/>
              </a:rPr>
              <a:t>HARRF Information</a:t>
            </a:r>
          </a:p>
          <a:p>
            <a:pPr lvl="1"/>
            <a:r>
              <a:rPr lang="en-US" sz="1800" dirty="0" smtClean="0">
                <a:solidFill>
                  <a:schemeClr val="tx1"/>
                </a:solidFill>
                <a:latin typeface="+mj-lt"/>
              </a:rPr>
              <a:t>Wastewater </a:t>
            </a:r>
            <a:r>
              <a:rPr lang="en-US" sz="1800" dirty="0">
                <a:solidFill>
                  <a:schemeClr val="tx1"/>
                </a:solidFill>
                <a:latin typeface="+mj-lt"/>
              </a:rPr>
              <a:t>treatment facility located in Escondido, CA </a:t>
            </a:r>
          </a:p>
          <a:p>
            <a:pPr lvl="1"/>
            <a:r>
              <a:rPr lang="en-US" sz="1800" dirty="0">
                <a:solidFill>
                  <a:schemeClr val="tx1"/>
                </a:solidFill>
                <a:latin typeface="+mj-lt"/>
              </a:rPr>
              <a:t>Average Daily Flow ~ 15.6 MGD </a:t>
            </a:r>
          </a:p>
          <a:p>
            <a:pPr lvl="1"/>
            <a:r>
              <a:rPr lang="en-US" sz="1800" dirty="0">
                <a:solidFill>
                  <a:schemeClr val="tx1"/>
                </a:solidFill>
                <a:latin typeface="+mj-lt"/>
              </a:rPr>
              <a:t>Biogas was being flared prior to start of demonstration project </a:t>
            </a:r>
          </a:p>
          <a:p>
            <a:pPr lvl="1"/>
            <a:r>
              <a:rPr lang="en-US" sz="1800" dirty="0">
                <a:solidFill>
                  <a:schemeClr val="tx1"/>
                </a:solidFill>
                <a:latin typeface="+mj-lt"/>
              </a:rPr>
              <a:t>Biogas Production ~ 95 million cubic feet per year </a:t>
            </a:r>
          </a:p>
          <a:p>
            <a:pPr lvl="1"/>
            <a:r>
              <a:rPr lang="en-US" sz="1800" dirty="0">
                <a:solidFill>
                  <a:schemeClr val="tx1"/>
                </a:solidFill>
                <a:latin typeface="+mj-lt"/>
              </a:rPr>
              <a:t>Biogas contains enough energy to supply ~1,200 homes </a:t>
            </a:r>
            <a:endParaRPr lang="en-US" altLang="ko-KR" sz="1800" dirty="0">
              <a:solidFill>
                <a:schemeClr val="tx1"/>
              </a:solidFill>
            </a:endParaRPr>
          </a:p>
          <a:p>
            <a:pPr lvl="1">
              <a:lnSpc>
                <a:spcPct val="80000"/>
              </a:lnSpc>
              <a:buFont typeface="Wingdings" pitchFamily="2" charset="2"/>
              <a:buChar char="Ø"/>
            </a:pPr>
            <a:endParaRPr lang="en-US" altLang="ko-KR" sz="1800" kern="1200" dirty="0" smtClean="0">
              <a:ea typeface="+mn-ea"/>
              <a:cs typeface="+mn-cs"/>
            </a:endParaRPr>
          </a:p>
          <a:p>
            <a:pPr lvl="1">
              <a:buNone/>
            </a:pPr>
            <a:endParaRPr lang="en-US" dirty="0"/>
          </a:p>
        </p:txBody>
      </p:sp>
      <p:sp>
        <p:nvSpPr>
          <p:cNvPr id="6" name="Slide Number Placeholder 5"/>
          <p:cNvSpPr>
            <a:spLocks noGrp="1"/>
          </p:cNvSpPr>
          <p:nvPr>
            <p:ph type="sldNum" sz="quarter" idx="4294967295"/>
          </p:nvPr>
        </p:nvSpPr>
        <p:spPr>
          <a:xfrm>
            <a:off x="6019800" y="6553200"/>
            <a:ext cx="838200" cy="152400"/>
          </a:xfrm>
          <a:prstGeom prst="rect">
            <a:avLst/>
          </a:prstGeom>
        </p:spPr>
        <p:txBody>
          <a:bodyPr/>
          <a:lstStyle/>
          <a:p>
            <a:fld id="{ED718E73-6912-4822-8FB9-25C2FE2C3360}" type="slidenum">
              <a:rPr lang="en-US" altLang="en-US" smtClean="0"/>
              <a:pPr/>
              <a:t>8</a:t>
            </a:fld>
            <a:endParaRPr lang="en-US" altLang="en-US" dirty="0"/>
          </a:p>
        </p:txBody>
      </p:sp>
      <p:pic>
        <p:nvPicPr>
          <p:cNvPr id="7" name="Picture 2"/>
          <p:cNvPicPr>
            <a:picLocks noChangeAspect="1" noChangeArrowheads="1"/>
          </p:cNvPicPr>
          <p:nvPr/>
        </p:nvPicPr>
        <p:blipFill>
          <a:blip r:embed="rId2" cstate="print"/>
          <a:srcRect/>
          <a:stretch>
            <a:fillRect/>
          </a:stretch>
        </p:blipFill>
        <p:spPr bwMode="auto">
          <a:xfrm>
            <a:off x="2128284" y="3505200"/>
            <a:ext cx="4572000" cy="3014778"/>
          </a:xfrm>
          <a:prstGeom prst="rect">
            <a:avLst/>
          </a:prstGeom>
          <a:noFill/>
          <a:ln w="9525">
            <a:noFill/>
            <a:miter lim="800000"/>
            <a:headEnd/>
            <a:tailEnd/>
          </a:ln>
        </p:spPr>
      </p:pic>
      <p:sp>
        <p:nvSpPr>
          <p:cNvPr id="8" name="Rectangle 2"/>
          <p:cNvSpPr>
            <a:spLocks noGrp="1" noChangeArrowheads="1"/>
          </p:cNvSpPr>
          <p:nvPr>
            <p:ph type="title"/>
          </p:nvPr>
        </p:nvSpPr>
        <p:spPr>
          <a:xfrm>
            <a:off x="533400" y="228600"/>
            <a:ext cx="8041132" cy="762000"/>
          </a:xfrm>
        </p:spPr>
        <p:txBody>
          <a:bodyPr>
            <a:noAutofit/>
          </a:bodyPr>
          <a:lstStyle/>
          <a:p>
            <a:r>
              <a:rPr lang="en-US" sz="2400" dirty="0" err="1">
                <a:solidFill>
                  <a:schemeClr val="tx2"/>
                </a:solidFill>
                <a:effectLst>
                  <a:outerShdw blurRad="38100" dist="38100" dir="2700000" algn="tl">
                    <a:srgbClr val="000000">
                      <a:alpha val="43137"/>
                    </a:srgbClr>
                  </a:outerShdw>
                </a:effectLst>
                <a:latin typeface="Calibri" panose="020F0502020204030204" pitchFamily="34" charset="0"/>
              </a:rPr>
              <a:t>SoCalGas</a:t>
            </a:r>
            <a:r>
              <a:rPr lang="en-US" sz="2400" dirty="0">
                <a:solidFill>
                  <a:schemeClr val="tx2"/>
                </a:solidFill>
                <a:effectLst>
                  <a:outerShdw blurRad="38100" dist="38100" dir="2700000" algn="tl">
                    <a:srgbClr val="000000">
                      <a:alpha val="43137"/>
                    </a:srgbClr>
                  </a:outerShdw>
                </a:effectLst>
                <a:latin typeface="Calibri" panose="020F0502020204030204" pitchFamily="34" charset="0"/>
              </a:rPr>
              <a:t> Biogas Upgrading Demonstration Project at the Hale Avenue Resource Recovery Facility (HARRF)</a:t>
            </a:r>
            <a:endParaRPr lang="en-US" sz="2400" b="1" dirty="0" smtClean="0">
              <a:solidFill>
                <a:schemeClr val="tx2"/>
              </a:solidFill>
              <a:effectLst>
                <a:outerShdw blurRad="38100" dist="38100" dir="2700000" algn="tl">
                  <a:srgbClr val="000000">
                    <a:alpha val="43137"/>
                  </a:srgbClr>
                </a:outerShdw>
              </a:effectLst>
              <a:latin typeface="Calibri" panose="020F0502020204030204" pitchFamily="34" charset="0"/>
            </a:endParaRPr>
          </a:p>
        </p:txBody>
      </p:sp>
      <p:cxnSp>
        <p:nvCxnSpPr>
          <p:cNvPr id="9" name="Straight Connector 8"/>
          <p:cNvCxnSpPr/>
          <p:nvPr/>
        </p:nvCxnSpPr>
        <p:spPr>
          <a:xfrm>
            <a:off x="299484" y="1066800"/>
            <a:ext cx="82296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48759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763" y="310267"/>
            <a:ext cx="8229600" cy="962049"/>
          </a:xfrm>
        </p:spPr>
        <p:txBody>
          <a:bodyPr/>
          <a:lstStyle/>
          <a:p>
            <a:r>
              <a:rPr lang="en-US" dirty="0" smtClean="0"/>
              <a:t>Gills Onions Waste to Energy</a:t>
            </a:r>
            <a:endParaRPr lang="en-US" dirty="0"/>
          </a:p>
        </p:txBody>
      </p:sp>
      <p:sp>
        <p:nvSpPr>
          <p:cNvPr id="3" name="Content Placeholder 2"/>
          <p:cNvSpPr>
            <a:spLocks noGrp="1"/>
          </p:cNvSpPr>
          <p:nvPr>
            <p:ph idx="1"/>
          </p:nvPr>
        </p:nvSpPr>
        <p:spPr>
          <a:xfrm>
            <a:off x="177281" y="1272317"/>
            <a:ext cx="4506686" cy="2534573"/>
          </a:xfrm>
        </p:spPr>
        <p:txBody>
          <a:bodyPr>
            <a:normAutofit lnSpcReduction="10000"/>
          </a:bodyPr>
          <a:lstStyle/>
          <a:p>
            <a:r>
              <a:rPr lang="en-US" dirty="0" smtClean="0"/>
              <a:t>First food processing facility in the world to convert 100% of their daily onion waste into renewable energy and cattle feed</a:t>
            </a:r>
            <a:endParaRPr lang="en-US" dirty="0"/>
          </a:p>
        </p:txBody>
      </p:sp>
      <p:sp>
        <p:nvSpPr>
          <p:cNvPr id="4" name="Slide Number Placeholder 3"/>
          <p:cNvSpPr>
            <a:spLocks noGrp="1"/>
          </p:cNvSpPr>
          <p:nvPr>
            <p:ph type="sldNum" sz="quarter" idx="4"/>
          </p:nvPr>
        </p:nvSpPr>
        <p:spPr/>
        <p:txBody>
          <a:bodyPr/>
          <a:lstStyle/>
          <a:p>
            <a:fld id="{72410227-0A74-4DD0-97A1-EFCFB8B7378B}" type="slidenum">
              <a:rPr lang="en-US" smtClean="0"/>
              <a:pPr/>
              <a:t>9</a:t>
            </a:fld>
            <a:endParaRPr lang="en-US"/>
          </a:p>
        </p:txBody>
      </p:sp>
      <p:pic>
        <p:nvPicPr>
          <p:cNvPr id="3076" name="Picture 4" descr="Waste to Energ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63" y="3738624"/>
            <a:ext cx="5372100" cy="2568869"/>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5169159" y="1272316"/>
            <a:ext cx="3825551" cy="5035177"/>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Clr>
                <a:schemeClr val="tx2"/>
              </a:buClr>
              <a:buSzPct val="100000"/>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Clr>
                <a:schemeClr val="tx2"/>
              </a:buClr>
              <a:buFont typeface="Wingdings" pitchFamily="2" charset="2"/>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Clr>
                <a:schemeClr val="tx2"/>
              </a:buClr>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Clr>
                <a:schemeClr val="tx2"/>
              </a:buClr>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Clr>
                <a:schemeClr val="tx2"/>
              </a:buClr>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Advanced Energy Recovery System (AERS) began in 2009</a:t>
            </a:r>
          </a:p>
          <a:p>
            <a:r>
              <a:rPr lang="en-US" dirty="0" smtClean="0"/>
              <a:t>Extracts juice from onion peels </a:t>
            </a:r>
            <a:r>
              <a:rPr lang="en-US" dirty="0" smtClean="0">
                <a:sym typeface="Wingdings" panose="05000000000000000000" pitchFamily="2" charset="2"/>
              </a:rPr>
              <a:t>fed into high-rate anaerobic </a:t>
            </a:r>
            <a:r>
              <a:rPr lang="en-US" dirty="0" err="1" smtClean="0">
                <a:sym typeface="Wingdings" panose="05000000000000000000" pitchFamily="2" charset="2"/>
              </a:rPr>
              <a:t>reactorproduces</a:t>
            </a:r>
            <a:r>
              <a:rPr lang="en-US" dirty="0" smtClean="0">
                <a:sym typeface="Wingdings" panose="05000000000000000000" pitchFamily="2" charset="2"/>
              </a:rPr>
              <a:t> methane-rich biogas  feeds 2 300-kW fuel cells</a:t>
            </a:r>
          </a:p>
          <a:p>
            <a:endParaRPr lang="en-US" dirty="0"/>
          </a:p>
        </p:txBody>
      </p:sp>
    </p:spTree>
    <p:extLst>
      <p:ext uri="{BB962C8B-B14F-4D97-AF65-F5344CB8AC3E}">
        <p14:creationId xmlns:p14="http://schemas.microsoft.com/office/powerpoint/2010/main" val="317318223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SoCalGas - fonts">
      <a:dk1>
        <a:sysClr val="windowText" lastClr="000000"/>
      </a:dk1>
      <a:lt1>
        <a:sysClr val="window" lastClr="FFFFFF"/>
      </a:lt1>
      <a:dk2>
        <a:srgbClr val="004B91"/>
      </a:dk2>
      <a:lt2>
        <a:srgbClr val="EEECE1"/>
      </a:lt2>
      <a:accent1>
        <a:srgbClr val="639EC8"/>
      </a:accent1>
      <a:accent2>
        <a:srgbClr val="72CCD2"/>
      </a:accent2>
      <a:accent3>
        <a:srgbClr val="54B948"/>
      </a:accent3>
      <a:accent4>
        <a:srgbClr val="B4D88B"/>
      </a:accent4>
      <a:accent5>
        <a:srgbClr val="FFE363"/>
      </a:accent5>
      <a:accent6>
        <a:srgbClr val="FDB913"/>
      </a:accent6>
      <a:hlink>
        <a:srgbClr val="084992"/>
      </a:hlink>
      <a:folHlink>
        <a:srgbClr val="639EC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4B9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43278464D6654582B7FB6808519A55" ma:contentTypeVersion="0" ma:contentTypeDescription="Create a new document." ma:contentTypeScope="" ma:versionID="f7712c4ea825452945952e6602d1ebed">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96900C2-F558-4AE8-9AE0-83912C5ACD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C7A7734-697F-459A-BDF5-2FD15A1F7267}">
  <ds:schemaRefs>
    <ds:schemaRef ds:uri="http://schemas.microsoft.com/sharepoint/v3/contenttype/forms"/>
  </ds:schemaRefs>
</ds:datastoreItem>
</file>

<file path=customXml/itemProps3.xml><?xml version="1.0" encoding="utf-8"?>
<ds:datastoreItem xmlns:ds="http://schemas.openxmlformats.org/officeDocument/2006/customXml" ds:itemID="{A035966E-477F-44E9-B7B3-3DDE6065B42B}">
  <ds:schemaRefs>
    <ds:schemaRef ds:uri="http://purl.org/dc/elements/1.1/"/>
    <ds:schemaRef ds:uri="http://schemas.microsoft.com/office/2006/metadata/properties"/>
    <ds:schemaRef ds:uri="http://purl.org/dc/terms/"/>
    <ds:schemaRef ds:uri="http://www.w3.org/XML/1998/namespace"/>
    <ds:schemaRef ds:uri="http://schemas.microsoft.com/office/infopath/2007/PartnerControls"/>
    <ds:schemaRef ds:uri="http://schemas.microsoft.com/office/2006/documentManagement/types"/>
    <ds:schemaRef ds:uri="http://purl.org/dc/dcmitype/"/>
    <ds:schemaRef ds:uri="http://schemas.openxmlformats.org/package/2006/metadata/core-properties"/>
  </ds:schemaRefs>
</ds:datastoreItem>
</file>

<file path=docProps/app.xml><?xml version="1.0" encoding="utf-8"?>
<Properties xmlns="http://schemas.openxmlformats.org/officeDocument/2006/extended-properties" xmlns:vt="http://schemas.openxmlformats.org/officeDocument/2006/docPropsVTypes">
  <Template/>
  <TotalTime>780</TotalTime>
  <Words>1685</Words>
  <Application>Microsoft Office PowerPoint</Application>
  <PresentationFormat>On-screen Show (4:3)</PresentationFormat>
  <Paragraphs>267</Paragraphs>
  <Slides>17</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Acrobat Document</vt:lpstr>
      <vt:lpstr>Renewable Natural Gas</vt:lpstr>
      <vt:lpstr>PowerPoint Presentation</vt:lpstr>
      <vt:lpstr>CA Climate Change Policy: Make Room for  “Near-Zero” End Uses and Low Carbon Gas          </vt:lpstr>
      <vt:lpstr>De-carbonizing the pipeline</vt:lpstr>
      <vt:lpstr>What is Biogas?</vt:lpstr>
      <vt:lpstr>Biomethane Market: Differences Between Biogas &amp; Renewable Natural Gas (RNG)</vt:lpstr>
      <vt:lpstr>CARB’s Low Carbon Fuel Standard </vt:lpstr>
      <vt:lpstr>SoCalGas Biogas Upgrading Demonstration Project at the Hale Avenue Resource Recovery Facility (HARRF)</vt:lpstr>
      <vt:lpstr>Gills Onions Waste to Energy</vt:lpstr>
      <vt:lpstr>Biogas Conditioning Tariff</vt:lpstr>
      <vt:lpstr>Power-to-Gas</vt:lpstr>
      <vt:lpstr>PowerPoint Presentation</vt:lpstr>
      <vt:lpstr>PowerPoint Presentation</vt:lpstr>
      <vt:lpstr>PowerPoint Presentation</vt:lpstr>
      <vt:lpstr>PowerPoint Presentation</vt:lpstr>
      <vt:lpstr>Massive Energy Storage </vt:lpstr>
      <vt:lpstr> THANK YOU</vt:lpstr>
    </vt:vector>
  </TitlesOfParts>
  <Company>Sempra Energy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Dossev, Michael</dc:creator>
  <cp:lastModifiedBy>Danker, Geoffrey C</cp:lastModifiedBy>
  <cp:revision>129</cp:revision>
  <dcterms:created xsi:type="dcterms:W3CDTF">2011-08-08T23:12:30Z</dcterms:created>
  <dcterms:modified xsi:type="dcterms:W3CDTF">2015-10-13T16:07:57Z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0x0101004743278464D6654582B7FB6808519A55</vt:lpwstr>
  </property>
</Properties>
</file>