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20" r:id="rId4"/>
  </p:sldMasterIdLst>
  <p:notesMasterIdLst>
    <p:notesMasterId r:id="rId60"/>
  </p:notesMasterIdLst>
  <p:sldIdLst>
    <p:sldId id="257" r:id="rId5"/>
    <p:sldId id="316" r:id="rId6"/>
    <p:sldId id="258" r:id="rId7"/>
    <p:sldId id="323" r:id="rId8"/>
    <p:sldId id="317" r:id="rId9"/>
    <p:sldId id="259" r:id="rId10"/>
    <p:sldId id="282" r:id="rId11"/>
    <p:sldId id="260" r:id="rId12"/>
    <p:sldId id="322" r:id="rId13"/>
    <p:sldId id="320" r:id="rId14"/>
    <p:sldId id="275" r:id="rId15"/>
    <p:sldId id="334" r:id="rId16"/>
    <p:sldId id="325" r:id="rId17"/>
    <p:sldId id="276" r:id="rId18"/>
    <p:sldId id="295" r:id="rId19"/>
    <p:sldId id="296" r:id="rId20"/>
    <p:sldId id="284" r:id="rId21"/>
    <p:sldId id="340" r:id="rId22"/>
    <p:sldId id="278" r:id="rId23"/>
    <p:sldId id="326" r:id="rId24"/>
    <p:sldId id="336" r:id="rId25"/>
    <p:sldId id="286" r:id="rId26"/>
    <p:sldId id="328" r:id="rId27"/>
    <p:sldId id="341" r:id="rId28"/>
    <p:sldId id="300" r:id="rId29"/>
    <p:sldId id="302" r:id="rId30"/>
    <p:sldId id="305" r:id="rId31"/>
    <p:sldId id="335" r:id="rId32"/>
    <p:sldId id="306" r:id="rId33"/>
    <p:sldId id="330" r:id="rId34"/>
    <p:sldId id="289" r:id="rId35"/>
    <p:sldId id="290" r:id="rId36"/>
    <p:sldId id="291" r:id="rId37"/>
    <p:sldId id="292" r:id="rId38"/>
    <p:sldId id="293" r:id="rId39"/>
    <p:sldId id="337" r:id="rId40"/>
    <p:sldId id="331" r:id="rId41"/>
    <p:sldId id="264" r:id="rId42"/>
    <p:sldId id="311" r:id="rId43"/>
    <p:sldId id="339" r:id="rId44"/>
    <p:sldId id="265" r:id="rId45"/>
    <p:sldId id="338" r:id="rId46"/>
    <p:sldId id="267" r:id="rId47"/>
    <p:sldId id="315" r:id="rId48"/>
    <p:sldId id="266" r:id="rId49"/>
    <p:sldId id="332" r:id="rId50"/>
    <p:sldId id="333" r:id="rId51"/>
    <p:sldId id="268" r:id="rId52"/>
    <p:sldId id="269" r:id="rId53"/>
    <p:sldId id="270" r:id="rId54"/>
    <p:sldId id="294" r:id="rId55"/>
    <p:sldId id="271" r:id="rId56"/>
    <p:sldId id="309" r:id="rId57"/>
    <p:sldId id="274" r:id="rId58"/>
    <p:sldId id="27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ECFF"/>
    <a:srgbClr val="D1E3FF"/>
    <a:srgbClr val="8FAFD5"/>
    <a:srgbClr val="00BBFE"/>
    <a:srgbClr val="61D6FF"/>
    <a:srgbClr val="0DC0FF"/>
    <a:srgbClr val="E9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5" autoAdjust="0"/>
  </p:normalViewPr>
  <p:slideViewPr>
    <p:cSldViewPr>
      <p:cViewPr varScale="1">
        <p:scale>
          <a:sx n="106" d="100"/>
          <a:sy n="106" d="100"/>
        </p:scale>
        <p:origin x="972" y="102"/>
      </p:cViewPr>
      <p:guideLst>
        <p:guide orient="horz" pos="2160"/>
        <p:guide pos="2880"/>
      </p:guideLst>
    </p:cSldViewPr>
  </p:slideViewPr>
  <p:notesTextViewPr>
    <p:cViewPr>
      <p:scale>
        <a:sx n="100" d="100"/>
        <a:sy n="100" d="100"/>
      </p:scale>
      <p:origin x="0" y="0"/>
    </p:cViewPr>
  </p:notesTextViewPr>
  <p:notesViewPr>
    <p:cSldViewPr>
      <p:cViewPr varScale="1">
        <p:scale>
          <a:sx n="146" d="100"/>
          <a:sy n="146" d="100"/>
        </p:scale>
        <p:origin x="-90" y="-10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TO-Research\Downloads\State%20Water%20Projec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TO-Research\Downloads\State%20Water%20Projec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mes_000\Downloads\Potable%20Reuse%20Issue%20Paper%20-%20Data%20(6-25-15)%20-%20UPDATED%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ames_000\Downloads\Potable%20Reuse%20Issue%20Paper%20-%20Data%20(6-25-15)%20-%20UPDATED%2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ames_000\Downloads\Potable%20Reuse%20Issue%20Paper%20-%20Data%20(6-25-15)%20-%20UPDATED%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ames_000\Downloads\Potable%20Reuse%20Issue%20Paper%20-%20Data%20(6-25-15)%20-%20UPDATED%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chemeClr val="accent1"/>
            </a:solidFill>
          </c:spPr>
          <c:invertIfNegative val="0"/>
          <c:cat>
            <c:numRef>
              <c:f>Sheet1!$A$38:$A$46</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Sheet1!$B$38:$B$46</c:f>
              <c:numCache>
                <c:formatCode>General</c:formatCode>
                <c:ptCount val="9"/>
                <c:pt idx="0">
                  <c:v>100</c:v>
                </c:pt>
                <c:pt idx="1">
                  <c:v>60</c:v>
                </c:pt>
                <c:pt idx="2">
                  <c:v>35</c:v>
                </c:pt>
                <c:pt idx="3">
                  <c:v>40</c:v>
                </c:pt>
                <c:pt idx="4">
                  <c:v>50</c:v>
                </c:pt>
                <c:pt idx="5">
                  <c:v>80</c:v>
                </c:pt>
                <c:pt idx="6">
                  <c:v>65</c:v>
                </c:pt>
                <c:pt idx="7">
                  <c:v>35</c:v>
                </c:pt>
                <c:pt idx="8">
                  <c:v>0</c:v>
                </c:pt>
              </c:numCache>
            </c:numRef>
          </c:val>
        </c:ser>
        <c:dLbls>
          <c:showLegendKey val="0"/>
          <c:showVal val="0"/>
          <c:showCatName val="0"/>
          <c:showSerName val="0"/>
          <c:showPercent val="0"/>
          <c:showBubbleSize val="0"/>
        </c:dLbls>
        <c:gapWidth val="150"/>
        <c:axId val="169180544"/>
        <c:axId val="171918400"/>
      </c:barChart>
      <c:catAx>
        <c:axId val="169180544"/>
        <c:scaling>
          <c:orientation val="minMax"/>
        </c:scaling>
        <c:delete val="0"/>
        <c:axPos val="b"/>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171918400"/>
        <c:crosses val="autoZero"/>
        <c:auto val="1"/>
        <c:lblAlgn val="ctr"/>
        <c:lblOffset val="100"/>
        <c:noMultiLvlLbl val="0"/>
      </c:catAx>
      <c:valAx>
        <c:axId val="171918400"/>
        <c:scaling>
          <c:orientation val="minMax"/>
          <c:max val="100"/>
        </c:scaling>
        <c:delete val="0"/>
        <c:axPos val="l"/>
        <c:majorGridlines/>
        <c:title>
          <c:tx>
            <c:rich>
              <a:bodyPr rot="-5400000" vert="horz"/>
              <a:lstStyle/>
              <a:p>
                <a:pPr>
                  <a:defRPr/>
                </a:pPr>
                <a:r>
                  <a:rPr lang="en-US" sz="1600" dirty="0" smtClean="0">
                    <a:latin typeface="Khmer UI" pitchFamily="34" charset="0"/>
                    <a:cs typeface="Khmer UI" pitchFamily="34" charset="0"/>
                  </a:rPr>
                  <a:t>Percent Allocation</a:t>
                </a:r>
                <a:endParaRPr lang="en-US" sz="1600" dirty="0">
                  <a:latin typeface="Khmer UI" pitchFamily="34" charset="0"/>
                  <a:cs typeface="Khmer UI" pitchFamily="34" charset="0"/>
                </a:endParaRPr>
              </a:p>
            </c:rich>
          </c:tx>
          <c:overlay val="0"/>
        </c:title>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169180544"/>
        <c:crosses val="autoZero"/>
        <c:crossBetween val="between"/>
        <c:majorUnit val="2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rgbClr val="4F81BD"/>
            </a:solidFill>
          </c:spPr>
          <c:invertIfNegative val="0"/>
          <c:dPt>
            <c:idx val="8"/>
            <c:invertIfNegative val="0"/>
            <c:bubble3D val="0"/>
            <c:spPr>
              <a:solidFill>
                <a:srgbClr val="FF0000"/>
              </a:solidFill>
              <a:ln w="47625">
                <a:noFill/>
              </a:ln>
            </c:spPr>
          </c:dPt>
          <c:cat>
            <c:numRef>
              <c:f>Sheet1!$A$13:$A$21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Sheet1!$B$13:$B$21</c:f>
              <c:numCache>
                <c:formatCode>General</c:formatCode>
                <c:ptCount val="9"/>
                <c:pt idx="0">
                  <c:v>100</c:v>
                </c:pt>
                <c:pt idx="1">
                  <c:v>60</c:v>
                </c:pt>
                <c:pt idx="2">
                  <c:v>35</c:v>
                </c:pt>
                <c:pt idx="3">
                  <c:v>40</c:v>
                </c:pt>
                <c:pt idx="4">
                  <c:v>50</c:v>
                </c:pt>
                <c:pt idx="5">
                  <c:v>80</c:v>
                </c:pt>
                <c:pt idx="6">
                  <c:v>65</c:v>
                </c:pt>
                <c:pt idx="7">
                  <c:v>35</c:v>
                </c:pt>
                <c:pt idx="8">
                  <c:v>5</c:v>
                </c:pt>
              </c:numCache>
            </c:numRef>
          </c:val>
        </c:ser>
        <c:dLbls>
          <c:showLegendKey val="0"/>
          <c:showVal val="0"/>
          <c:showCatName val="0"/>
          <c:showSerName val="0"/>
          <c:showPercent val="0"/>
          <c:showBubbleSize val="0"/>
        </c:dLbls>
        <c:gapWidth val="150"/>
        <c:axId val="206415480"/>
        <c:axId val="206415864"/>
      </c:barChart>
      <c:catAx>
        <c:axId val="206415480"/>
        <c:scaling>
          <c:orientation val="minMax"/>
        </c:scaling>
        <c:delete val="0"/>
        <c:axPos val="b"/>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206415864"/>
        <c:crosses val="autoZero"/>
        <c:auto val="1"/>
        <c:lblAlgn val="ctr"/>
        <c:lblOffset val="100"/>
        <c:noMultiLvlLbl val="0"/>
      </c:catAx>
      <c:valAx>
        <c:axId val="206415864"/>
        <c:scaling>
          <c:orientation val="minMax"/>
          <c:max val="100"/>
        </c:scaling>
        <c:delete val="0"/>
        <c:axPos val="l"/>
        <c:majorGridlines/>
        <c:title>
          <c:tx>
            <c:rich>
              <a:bodyPr rot="-5400000" vert="horz"/>
              <a:lstStyle/>
              <a:p>
                <a:pPr>
                  <a:defRPr/>
                </a:pPr>
                <a:r>
                  <a:rPr lang="en-US" sz="1600" dirty="0" smtClean="0">
                    <a:latin typeface="Khmer UI" pitchFamily="34" charset="0"/>
                    <a:cs typeface="Khmer UI" pitchFamily="34" charset="0"/>
                  </a:rPr>
                  <a:t>Percent Allocation</a:t>
                </a:r>
                <a:endParaRPr lang="en-US" sz="1600" dirty="0">
                  <a:latin typeface="Khmer UI" pitchFamily="34" charset="0"/>
                  <a:cs typeface="Khmer UI" pitchFamily="34" charset="0"/>
                </a:endParaRPr>
              </a:p>
            </c:rich>
          </c:tx>
          <c:overlay val="0"/>
        </c:title>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206415480"/>
        <c:crosses val="autoZero"/>
        <c:crossBetween val="between"/>
        <c:majorUnit val="25"/>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17234571342344"/>
          <c:y val="3.4591194968553465E-2"/>
          <c:w val="0.7797181546996923"/>
          <c:h val="0.82745841681032473"/>
        </c:manualLayout>
      </c:layout>
      <c:barChart>
        <c:barDir val="bar"/>
        <c:grouping val="stacked"/>
        <c:varyColors val="0"/>
        <c:ser>
          <c:idx val="0"/>
          <c:order val="0"/>
          <c:tx>
            <c:v>Axis</c:v>
          </c:tx>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(Updated)'!$I$43:$I$48</c:f>
              <c:numCache>
                <c:formatCode>General</c:formatCode>
                <c:ptCount val="6"/>
                <c:pt idx="0">
                  <c:v>0</c:v>
                </c:pt>
                <c:pt idx="1">
                  <c:v>0</c:v>
                </c:pt>
                <c:pt idx="2">
                  <c:v>0</c:v>
                </c:pt>
                <c:pt idx="3">
                  <c:v>0</c:v>
                </c:pt>
                <c:pt idx="4">
                  <c:v>0</c:v>
                </c:pt>
                <c:pt idx="5">
                  <c:v>0</c:v>
                </c:pt>
              </c:numCache>
            </c:numRef>
          </c:val>
        </c:ser>
        <c:ser>
          <c:idx val="5"/>
          <c:order val="1"/>
          <c:tx>
            <c:v>DWR - Low</c:v>
          </c:tx>
          <c:spPr>
            <a:noFill/>
          </c:spPr>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(Updated)'!$F$44:$F$62</c:f>
              <c:numCache>
                <c:formatCode>General</c:formatCode>
                <c:ptCount val="19"/>
              </c:numCache>
            </c:numRef>
          </c:val>
        </c:ser>
        <c:ser>
          <c:idx val="3"/>
          <c:order val="2"/>
          <c:tx>
            <c:v>WateReuse - Low</c:v>
          </c:tx>
          <c:spPr>
            <a:noFill/>
          </c:spPr>
          <c:invertIfNegative val="0"/>
          <c:cat>
            <c:strRef>
              <c:f>'Financial Costs (Updated)'!$I$43:$I$50</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(Updated)'!$D$44:$D$62</c:f>
              <c:numCache>
                <c:formatCode>General</c:formatCode>
                <c:ptCount val="19"/>
                <c:pt idx="2" formatCode="#,##0">
                  <c:v>1500</c:v>
                </c:pt>
                <c:pt idx="5" formatCode="#,##0">
                  <c:v>310</c:v>
                </c:pt>
                <c:pt idx="8" formatCode="#,##0">
                  <c:v>820</c:v>
                </c:pt>
                <c:pt idx="11" formatCode="#,##0">
                  <c:v>850</c:v>
                </c:pt>
                <c:pt idx="14" formatCode="#,##0">
                  <c:v>930</c:v>
                </c:pt>
                <c:pt idx="17" formatCode="#,##0">
                  <c:v>465</c:v>
                </c:pt>
              </c:numCache>
            </c:numRef>
          </c:val>
        </c:ser>
        <c:ser>
          <c:idx val="4"/>
          <c:order val="3"/>
          <c:tx>
            <c:v>WateReuse</c:v>
          </c:tx>
          <c:spPr>
            <a:solidFill>
              <a:srgbClr val="7030A0"/>
            </a:solidFill>
          </c:spPr>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(Updated)'!$E$44:$E$62</c:f>
              <c:numCache>
                <c:formatCode>General</c:formatCode>
                <c:ptCount val="19"/>
                <c:pt idx="2" formatCode="#,##0">
                  <c:v>830</c:v>
                </c:pt>
                <c:pt idx="5" formatCode="#,##0">
                  <c:v>1650</c:v>
                </c:pt>
                <c:pt idx="8" formatCode="#,##0">
                  <c:v>1180</c:v>
                </c:pt>
                <c:pt idx="11" formatCode="#,##0">
                  <c:v>450</c:v>
                </c:pt>
                <c:pt idx="14" formatCode="#,##0">
                  <c:v>360</c:v>
                </c:pt>
                <c:pt idx="17" formatCode="#,##0">
                  <c:v>515</c:v>
                </c:pt>
              </c:numCache>
            </c:numRef>
          </c:val>
        </c:ser>
        <c:ser>
          <c:idx val="1"/>
          <c:order val="4"/>
          <c:tx>
            <c:v>Equinox - Low</c:v>
          </c:tx>
          <c:spPr>
            <a:noFill/>
          </c:spPr>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(Updated)'!$B$44:$B$62</c:f>
              <c:numCache>
                <c:formatCode>#,##0</c:formatCode>
                <c:ptCount val="19"/>
                <c:pt idx="1">
                  <c:v>1949</c:v>
                </c:pt>
                <c:pt idx="4">
                  <c:v>1733</c:v>
                </c:pt>
                <c:pt idx="7">
                  <c:v>1300</c:v>
                </c:pt>
                <c:pt idx="10">
                  <c:v>948</c:v>
                </c:pt>
                <c:pt idx="13">
                  <c:v>406</c:v>
                </c:pt>
                <c:pt idx="16">
                  <c:v>162</c:v>
                </c:pt>
              </c:numCache>
            </c:numRef>
          </c:val>
        </c:ser>
        <c:ser>
          <c:idx val="2"/>
          <c:order val="5"/>
          <c:tx>
            <c:v>Equinox Center</c:v>
          </c:tx>
          <c:spPr>
            <a:solidFill>
              <a:srgbClr val="0070C0"/>
            </a:solidFill>
          </c:spPr>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(Updated)'!$C$44:$C$62</c:f>
              <c:numCache>
                <c:formatCode>#,##0</c:formatCode>
                <c:ptCount val="19"/>
                <c:pt idx="1">
                  <c:v>1083</c:v>
                </c:pt>
                <c:pt idx="4">
                  <c:v>1083</c:v>
                </c:pt>
                <c:pt idx="7">
                  <c:v>649</c:v>
                </c:pt>
                <c:pt idx="10">
                  <c:v>108</c:v>
                </c:pt>
                <c:pt idx="13">
                  <c:v>785</c:v>
                </c:pt>
                <c:pt idx="16">
                  <c:v>921</c:v>
                </c:pt>
              </c:numCache>
            </c:numRef>
          </c:val>
        </c:ser>
        <c:dLbls>
          <c:showLegendKey val="0"/>
          <c:showVal val="0"/>
          <c:showCatName val="0"/>
          <c:showSerName val="0"/>
          <c:showPercent val="0"/>
          <c:showBubbleSize val="0"/>
        </c:dLbls>
        <c:gapWidth val="0"/>
        <c:overlap val="86"/>
        <c:axId val="169745056"/>
        <c:axId val="169745448"/>
      </c:barChart>
      <c:barChart>
        <c:barDir val="bar"/>
        <c:grouping val="stacked"/>
        <c:varyColors val="0"/>
        <c:ser>
          <c:idx val="7"/>
          <c:order val="6"/>
          <c:tx>
            <c:v>Axis</c:v>
          </c:tx>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(Updated)'!$H$43:$H$48</c:f>
              <c:numCache>
                <c:formatCode>General</c:formatCode>
                <c:ptCount val="6"/>
                <c:pt idx="0">
                  <c:v>0</c:v>
                </c:pt>
                <c:pt idx="1">
                  <c:v>0</c:v>
                </c:pt>
                <c:pt idx="2">
                  <c:v>0</c:v>
                </c:pt>
                <c:pt idx="3">
                  <c:v>0</c:v>
                </c:pt>
                <c:pt idx="4">
                  <c:v>0</c:v>
                </c:pt>
                <c:pt idx="5">
                  <c:v>0</c:v>
                </c:pt>
              </c:numCache>
            </c:numRef>
          </c:val>
        </c:ser>
        <c:ser>
          <c:idx val="8"/>
          <c:order val="7"/>
          <c:tx>
            <c:strRef>
              <c:f>'Financial Costs (Updated)'!$J$42</c:f>
              <c:strCache>
                <c:ptCount val="1"/>
                <c:pt idx="0">
                  <c:v>Axis</c:v>
                </c:pt>
              </c:strCache>
            </c:strRef>
          </c:tx>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(Updated)'!$J$43:$J$48</c:f>
              <c:numCache>
                <c:formatCode>General</c:formatCode>
                <c:ptCount val="6"/>
              </c:numCache>
            </c:numRef>
          </c:val>
        </c:ser>
        <c:dLbls>
          <c:showLegendKey val="0"/>
          <c:showVal val="0"/>
          <c:showCatName val="0"/>
          <c:showSerName val="0"/>
          <c:showPercent val="0"/>
          <c:showBubbleSize val="0"/>
        </c:dLbls>
        <c:gapWidth val="150"/>
        <c:overlap val="100"/>
        <c:axId val="169746232"/>
        <c:axId val="169745840"/>
      </c:barChart>
      <c:catAx>
        <c:axId val="169745056"/>
        <c:scaling>
          <c:orientation val="minMax"/>
        </c:scaling>
        <c:delete val="1"/>
        <c:axPos val="l"/>
        <c:numFmt formatCode="General" sourceLinked="0"/>
        <c:majorTickMark val="out"/>
        <c:minorTickMark val="none"/>
        <c:tickLblPos val="none"/>
        <c:crossAx val="169745448"/>
        <c:crosses val="autoZero"/>
        <c:auto val="1"/>
        <c:lblAlgn val="ctr"/>
        <c:lblOffset val="100"/>
        <c:noMultiLvlLbl val="0"/>
      </c:catAx>
      <c:valAx>
        <c:axId val="169745448"/>
        <c:scaling>
          <c:orientation val="minMax"/>
          <c:max val="3250"/>
          <c:min val="0"/>
        </c:scaling>
        <c:delete val="0"/>
        <c:axPos val="b"/>
        <c:majorGridlines>
          <c:spPr>
            <a:ln>
              <a:solidFill>
                <a:sysClr val="window" lastClr="FFFFFF">
                  <a:lumMod val="75000"/>
                </a:sysClr>
              </a:solidFill>
              <a:prstDash val="dash"/>
            </a:ln>
          </c:spPr>
        </c:majorGridlines>
        <c:title>
          <c:tx>
            <c:rich>
              <a:bodyPr/>
              <a:lstStyle/>
              <a:p>
                <a:pPr>
                  <a:defRPr sz="1100"/>
                </a:pPr>
                <a:r>
                  <a:rPr lang="en-US" sz="1100">
                    <a:latin typeface="Arial" pitchFamily="34" charset="0"/>
                    <a:cs typeface="Arial" pitchFamily="34" charset="0"/>
                  </a:rPr>
                  <a:t>Cost (Dollars per acre-foot</a:t>
                </a:r>
                <a:r>
                  <a:rPr lang="en-US" sz="1100" baseline="0">
                    <a:latin typeface="Arial" pitchFamily="34" charset="0"/>
                    <a:cs typeface="Arial" pitchFamily="34" charset="0"/>
                  </a:rPr>
                  <a:t> [AF])</a:t>
                </a:r>
                <a:endParaRPr lang="en-US" sz="1100">
                  <a:latin typeface="Arial" pitchFamily="34" charset="0"/>
                  <a:cs typeface="Arial" pitchFamily="34" charset="0"/>
                </a:endParaRPr>
              </a:p>
            </c:rich>
          </c:tx>
          <c:layout>
            <c:manualLayout>
              <c:xMode val="edge"/>
              <c:yMode val="edge"/>
              <c:x val="0.40671066559157981"/>
              <c:y val="0.93905822423084684"/>
            </c:manualLayout>
          </c:layout>
          <c:overlay val="0"/>
        </c:title>
        <c:numFmt formatCode="&quot;$&quot;#,##0&quot;/AF&quot;" sourceLinked="0"/>
        <c:majorTickMark val="none"/>
        <c:minorTickMark val="none"/>
        <c:tickLblPos val="nextTo"/>
        <c:spPr>
          <a:ln>
            <a:solidFill>
              <a:schemeClr val="bg1">
                <a:lumMod val="75000"/>
              </a:schemeClr>
            </a:solidFill>
          </a:ln>
        </c:spPr>
        <c:txPr>
          <a:bodyPr/>
          <a:lstStyle/>
          <a:p>
            <a:pPr>
              <a:defRPr sz="1100" b="1">
                <a:latin typeface="Arial" pitchFamily="34" charset="0"/>
                <a:cs typeface="Arial" pitchFamily="34" charset="0"/>
              </a:defRPr>
            </a:pPr>
            <a:endParaRPr lang="en-US"/>
          </a:p>
        </c:txPr>
        <c:crossAx val="169745056"/>
        <c:crosses val="autoZero"/>
        <c:crossBetween val="midCat"/>
      </c:valAx>
      <c:valAx>
        <c:axId val="169745840"/>
        <c:scaling>
          <c:orientation val="minMax"/>
        </c:scaling>
        <c:delete val="1"/>
        <c:axPos val="t"/>
        <c:numFmt formatCode="General" sourceLinked="1"/>
        <c:majorTickMark val="out"/>
        <c:minorTickMark val="none"/>
        <c:tickLblPos val="none"/>
        <c:crossAx val="169746232"/>
        <c:crosses val="max"/>
        <c:crossBetween val="between"/>
      </c:valAx>
      <c:catAx>
        <c:axId val="169746232"/>
        <c:scaling>
          <c:orientation val="minMax"/>
        </c:scaling>
        <c:delete val="0"/>
        <c:axPos val="l"/>
        <c:numFmt formatCode="General" sourceLinked="0"/>
        <c:majorTickMark val="out"/>
        <c:minorTickMark val="none"/>
        <c:tickLblPos val="nextTo"/>
        <c:spPr>
          <a:ln>
            <a:solidFill>
              <a:sysClr val="window" lastClr="FFFFFF">
                <a:lumMod val="75000"/>
              </a:sysClr>
            </a:solidFill>
          </a:ln>
        </c:spPr>
        <c:txPr>
          <a:bodyPr/>
          <a:lstStyle/>
          <a:p>
            <a:pPr>
              <a:defRPr sz="1200" b="1">
                <a:latin typeface="Arial" pitchFamily="34" charset="0"/>
                <a:cs typeface="Arial" pitchFamily="34" charset="0"/>
              </a:defRPr>
            </a:pPr>
            <a:endParaRPr lang="en-US"/>
          </a:p>
        </c:txPr>
        <c:crossAx val="169745840"/>
        <c:crosses val="autoZero"/>
        <c:auto val="1"/>
        <c:lblAlgn val="ctr"/>
        <c:lblOffset val="100"/>
        <c:noMultiLvlLbl val="0"/>
      </c:catAx>
    </c:plotArea>
    <c:legend>
      <c:legendPos val="t"/>
      <c:legendEntry>
        <c:idx val="0"/>
        <c:delete val="1"/>
      </c:legendEntry>
      <c:legendEntry>
        <c:idx val="1"/>
        <c:delete val="1"/>
      </c:legendEntry>
      <c:legendEntry>
        <c:idx val="2"/>
        <c:delete val="1"/>
      </c:legendEntry>
      <c:legendEntry>
        <c:idx val="3"/>
        <c:txPr>
          <a:bodyPr/>
          <a:lstStyle/>
          <a:p>
            <a:pPr>
              <a:defRPr sz="1400">
                <a:latin typeface="+mn-lt"/>
              </a:defRPr>
            </a:pPr>
            <a:endParaRPr lang="en-US"/>
          </a:p>
        </c:txPr>
      </c:legendEntry>
      <c:legendEntry>
        <c:idx val="4"/>
        <c:delete val="1"/>
      </c:legendEntry>
      <c:legendEntry>
        <c:idx val="5"/>
        <c:txPr>
          <a:bodyPr/>
          <a:lstStyle/>
          <a:p>
            <a:pPr>
              <a:defRPr sz="1400">
                <a:latin typeface="+mn-lt"/>
              </a:defRPr>
            </a:pPr>
            <a:endParaRPr lang="en-US"/>
          </a:p>
        </c:txPr>
      </c:legendEntry>
      <c:legendEntry>
        <c:idx val="6"/>
        <c:delete val="1"/>
      </c:legendEntry>
      <c:legendEntry>
        <c:idx val="7"/>
        <c:delete val="1"/>
      </c:legendEntry>
      <c:layout>
        <c:manualLayout>
          <c:xMode val="edge"/>
          <c:yMode val="edge"/>
          <c:x val="0.55423993875765476"/>
          <c:y val="6.2695802077994689E-2"/>
          <c:w val="0.40777765626518903"/>
          <c:h val="0.13799956255468071"/>
        </c:manualLayout>
      </c:layout>
      <c:overlay val="0"/>
      <c:spPr>
        <a:solidFill>
          <a:schemeClr val="bg1"/>
        </a:solidFill>
      </c:spPr>
      <c:txPr>
        <a:bodyPr/>
        <a:lstStyle/>
        <a:p>
          <a:pPr>
            <a:defRPr sz="1000">
              <a:latin typeface="+mn-lt"/>
            </a:defRPr>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17234571342344"/>
          <c:y val="3.4591194968553465E-2"/>
          <c:w val="0.77971815469969186"/>
          <c:h val="0.82745841681032473"/>
        </c:manualLayout>
      </c:layout>
      <c:barChart>
        <c:barDir val="bar"/>
        <c:grouping val="stacked"/>
        <c:varyColors val="0"/>
        <c:ser>
          <c:idx val="0"/>
          <c:order val="0"/>
          <c:tx>
            <c:v>Axis</c:v>
          </c:tx>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(Updated)'!$I$43:$I$48</c:f>
              <c:numCache>
                <c:formatCode>General</c:formatCode>
                <c:ptCount val="6"/>
                <c:pt idx="0">
                  <c:v>0</c:v>
                </c:pt>
                <c:pt idx="1">
                  <c:v>0</c:v>
                </c:pt>
                <c:pt idx="2">
                  <c:v>0</c:v>
                </c:pt>
                <c:pt idx="3">
                  <c:v>0</c:v>
                </c:pt>
                <c:pt idx="4">
                  <c:v>0</c:v>
                </c:pt>
                <c:pt idx="5">
                  <c:v>0</c:v>
                </c:pt>
              </c:numCache>
            </c:numRef>
          </c:val>
        </c:ser>
        <c:ser>
          <c:idx val="5"/>
          <c:order val="1"/>
          <c:tx>
            <c:v>DWR - Low</c:v>
          </c:tx>
          <c:spPr>
            <a:noFill/>
          </c:spPr>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(Updated)'!$F$44:$F$62</c:f>
              <c:numCache>
                <c:formatCode>General</c:formatCode>
                <c:ptCount val="19"/>
              </c:numCache>
            </c:numRef>
          </c:val>
        </c:ser>
        <c:ser>
          <c:idx val="3"/>
          <c:order val="2"/>
          <c:tx>
            <c:v>WateReuse - Low</c:v>
          </c:tx>
          <c:spPr>
            <a:noFill/>
          </c:spPr>
          <c:invertIfNegative val="0"/>
          <c:cat>
            <c:strRef>
              <c:f>'Financial Costs (Updated)'!$I$43:$I$50</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(Updated)'!$D$44:$D$62</c:f>
              <c:numCache>
                <c:formatCode>General</c:formatCode>
                <c:ptCount val="19"/>
                <c:pt idx="2" formatCode="#,##0">
                  <c:v>1500</c:v>
                </c:pt>
                <c:pt idx="5" formatCode="#,##0">
                  <c:v>310</c:v>
                </c:pt>
                <c:pt idx="8" formatCode="#,##0">
                  <c:v>820</c:v>
                </c:pt>
                <c:pt idx="11" formatCode="#,##0">
                  <c:v>850</c:v>
                </c:pt>
                <c:pt idx="14" formatCode="#,##0">
                  <c:v>930</c:v>
                </c:pt>
                <c:pt idx="17" formatCode="#,##0">
                  <c:v>465</c:v>
                </c:pt>
              </c:numCache>
            </c:numRef>
          </c:val>
        </c:ser>
        <c:ser>
          <c:idx val="4"/>
          <c:order val="3"/>
          <c:tx>
            <c:v>WateReuse</c:v>
          </c:tx>
          <c:spPr>
            <a:solidFill>
              <a:srgbClr val="7030A0"/>
            </a:solidFill>
          </c:spPr>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(Updated)'!$E$44:$E$62</c:f>
              <c:numCache>
                <c:formatCode>General</c:formatCode>
                <c:ptCount val="19"/>
                <c:pt idx="2" formatCode="#,##0">
                  <c:v>830</c:v>
                </c:pt>
                <c:pt idx="5" formatCode="#,##0">
                  <c:v>1650</c:v>
                </c:pt>
                <c:pt idx="8" formatCode="#,##0">
                  <c:v>1180</c:v>
                </c:pt>
                <c:pt idx="11" formatCode="#,##0">
                  <c:v>450</c:v>
                </c:pt>
                <c:pt idx="14" formatCode="#,##0">
                  <c:v>360</c:v>
                </c:pt>
                <c:pt idx="17" formatCode="#,##0">
                  <c:v>515</c:v>
                </c:pt>
              </c:numCache>
            </c:numRef>
          </c:val>
        </c:ser>
        <c:ser>
          <c:idx val="1"/>
          <c:order val="4"/>
          <c:tx>
            <c:v>Equinox - Low</c:v>
          </c:tx>
          <c:spPr>
            <a:noFill/>
          </c:spPr>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(Updated)'!$B$44:$B$62</c:f>
              <c:numCache>
                <c:formatCode>#,##0</c:formatCode>
                <c:ptCount val="19"/>
                <c:pt idx="1">
                  <c:v>1949</c:v>
                </c:pt>
                <c:pt idx="4">
                  <c:v>1733</c:v>
                </c:pt>
                <c:pt idx="7">
                  <c:v>1300</c:v>
                </c:pt>
                <c:pt idx="10">
                  <c:v>948</c:v>
                </c:pt>
                <c:pt idx="13">
                  <c:v>406</c:v>
                </c:pt>
                <c:pt idx="16">
                  <c:v>162</c:v>
                </c:pt>
              </c:numCache>
            </c:numRef>
          </c:val>
        </c:ser>
        <c:ser>
          <c:idx val="2"/>
          <c:order val="5"/>
          <c:tx>
            <c:v>Equinox Center</c:v>
          </c:tx>
          <c:spPr>
            <a:solidFill>
              <a:srgbClr val="0070C0"/>
            </a:solidFill>
          </c:spPr>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(Updated)'!$C$44:$C$62</c:f>
              <c:numCache>
                <c:formatCode>#,##0</c:formatCode>
                <c:ptCount val="19"/>
                <c:pt idx="1">
                  <c:v>1083</c:v>
                </c:pt>
                <c:pt idx="4">
                  <c:v>1083</c:v>
                </c:pt>
                <c:pt idx="7">
                  <c:v>649</c:v>
                </c:pt>
                <c:pt idx="10">
                  <c:v>108</c:v>
                </c:pt>
                <c:pt idx="13">
                  <c:v>785</c:v>
                </c:pt>
                <c:pt idx="16">
                  <c:v>921</c:v>
                </c:pt>
              </c:numCache>
            </c:numRef>
          </c:val>
        </c:ser>
        <c:dLbls>
          <c:showLegendKey val="0"/>
          <c:showVal val="0"/>
          <c:showCatName val="0"/>
          <c:showSerName val="0"/>
          <c:showPercent val="0"/>
          <c:showBubbleSize val="0"/>
        </c:dLbls>
        <c:gapWidth val="0"/>
        <c:overlap val="86"/>
        <c:axId val="207166544"/>
        <c:axId val="207166936"/>
      </c:barChart>
      <c:barChart>
        <c:barDir val="bar"/>
        <c:grouping val="stacked"/>
        <c:varyColors val="0"/>
        <c:ser>
          <c:idx val="7"/>
          <c:order val="6"/>
          <c:tx>
            <c:v>Axis</c:v>
          </c:tx>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(Updated)'!$H$43:$H$48</c:f>
              <c:numCache>
                <c:formatCode>General</c:formatCode>
                <c:ptCount val="6"/>
                <c:pt idx="0">
                  <c:v>0</c:v>
                </c:pt>
                <c:pt idx="1">
                  <c:v>0</c:v>
                </c:pt>
                <c:pt idx="2">
                  <c:v>0</c:v>
                </c:pt>
                <c:pt idx="3">
                  <c:v>0</c:v>
                </c:pt>
                <c:pt idx="4">
                  <c:v>0</c:v>
                </c:pt>
                <c:pt idx="5">
                  <c:v>0</c:v>
                </c:pt>
              </c:numCache>
            </c:numRef>
          </c:val>
        </c:ser>
        <c:ser>
          <c:idx val="8"/>
          <c:order val="7"/>
          <c:tx>
            <c:strRef>
              <c:f>'Financial Costs (Updated)'!$J$42</c:f>
              <c:strCache>
                <c:ptCount val="1"/>
                <c:pt idx="0">
                  <c:v>Axis</c:v>
                </c:pt>
              </c:strCache>
            </c:strRef>
          </c:tx>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(Updated)'!$J$43:$J$48</c:f>
              <c:numCache>
                <c:formatCode>General</c:formatCode>
                <c:ptCount val="6"/>
              </c:numCache>
            </c:numRef>
          </c:val>
        </c:ser>
        <c:dLbls>
          <c:showLegendKey val="0"/>
          <c:showVal val="0"/>
          <c:showCatName val="0"/>
          <c:showSerName val="0"/>
          <c:showPercent val="0"/>
          <c:showBubbleSize val="0"/>
        </c:dLbls>
        <c:gapWidth val="150"/>
        <c:overlap val="100"/>
        <c:axId val="207167720"/>
        <c:axId val="207167328"/>
      </c:barChart>
      <c:catAx>
        <c:axId val="207166544"/>
        <c:scaling>
          <c:orientation val="minMax"/>
        </c:scaling>
        <c:delete val="1"/>
        <c:axPos val="l"/>
        <c:numFmt formatCode="General" sourceLinked="0"/>
        <c:majorTickMark val="out"/>
        <c:minorTickMark val="none"/>
        <c:tickLblPos val="none"/>
        <c:crossAx val="207166936"/>
        <c:crosses val="autoZero"/>
        <c:auto val="1"/>
        <c:lblAlgn val="ctr"/>
        <c:lblOffset val="100"/>
        <c:noMultiLvlLbl val="0"/>
      </c:catAx>
      <c:valAx>
        <c:axId val="207166936"/>
        <c:scaling>
          <c:orientation val="minMax"/>
          <c:max val="3250"/>
          <c:min val="0"/>
        </c:scaling>
        <c:delete val="0"/>
        <c:axPos val="b"/>
        <c:majorGridlines>
          <c:spPr>
            <a:ln>
              <a:solidFill>
                <a:sysClr val="window" lastClr="FFFFFF">
                  <a:lumMod val="75000"/>
                </a:sysClr>
              </a:solidFill>
              <a:prstDash val="dash"/>
            </a:ln>
          </c:spPr>
        </c:majorGridlines>
        <c:title>
          <c:tx>
            <c:rich>
              <a:bodyPr/>
              <a:lstStyle/>
              <a:p>
                <a:pPr>
                  <a:defRPr sz="1100"/>
                </a:pPr>
                <a:r>
                  <a:rPr lang="en-US" sz="1100">
                    <a:latin typeface="Arial" pitchFamily="34" charset="0"/>
                    <a:cs typeface="Arial" pitchFamily="34" charset="0"/>
                  </a:rPr>
                  <a:t>Cost (Dollars per acre-foot</a:t>
                </a:r>
                <a:r>
                  <a:rPr lang="en-US" sz="1100" baseline="0">
                    <a:latin typeface="Arial" pitchFamily="34" charset="0"/>
                    <a:cs typeface="Arial" pitchFamily="34" charset="0"/>
                  </a:rPr>
                  <a:t> [AF])</a:t>
                </a:r>
                <a:endParaRPr lang="en-US" sz="1100">
                  <a:latin typeface="Arial" pitchFamily="34" charset="0"/>
                  <a:cs typeface="Arial" pitchFamily="34" charset="0"/>
                </a:endParaRPr>
              </a:p>
            </c:rich>
          </c:tx>
          <c:layout>
            <c:manualLayout>
              <c:xMode val="edge"/>
              <c:yMode val="edge"/>
              <c:x val="0.40671066559157981"/>
              <c:y val="0.93905822423084684"/>
            </c:manualLayout>
          </c:layout>
          <c:overlay val="0"/>
        </c:title>
        <c:numFmt formatCode="&quot;$&quot;#,##0&quot;/AF&quot;" sourceLinked="0"/>
        <c:majorTickMark val="none"/>
        <c:minorTickMark val="none"/>
        <c:tickLblPos val="nextTo"/>
        <c:spPr>
          <a:ln>
            <a:solidFill>
              <a:schemeClr val="bg1">
                <a:lumMod val="75000"/>
              </a:schemeClr>
            </a:solidFill>
          </a:ln>
        </c:spPr>
        <c:txPr>
          <a:bodyPr/>
          <a:lstStyle/>
          <a:p>
            <a:pPr>
              <a:defRPr sz="1100" b="1">
                <a:latin typeface="Arial" pitchFamily="34" charset="0"/>
                <a:cs typeface="Arial" pitchFamily="34" charset="0"/>
              </a:defRPr>
            </a:pPr>
            <a:endParaRPr lang="en-US"/>
          </a:p>
        </c:txPr>
        <c:crossAx val="207166544"/>
        <c:crosses val="autoZero"/>
        <c:crossBetween val="midCat"/>
      </c:valAx>
      <c:valAx>
        <c:axId val="207167328"/>
        <c:scaling>
          <c:orientation val="minMax"/>
        </c:scaling>
        <c:delete val="1"/>
        <c:axPos val="t"/>
        <c:numFmt formatCode="General" sourceLinked="1"/>
        <c:majorTickMark val="out"/>
        <c:minorTickMark val="none"/>
        <c:tickLblPos val="none"/>
        <c:crossAx val="207167720"/>
        <c:crosses val="max"/>
        <c:crossBetween val="between"/>
      </c:valAx>
      <c:catAx>
        <c:axId val="207167720"/>
        <c:scaling>
          <c:orientation val="minMax"/>
        </c:scaling>
        <c:delete val="0"/>
        <c:axPos val="l"/>
        <c:numFmt formatCode="General" sourceLinked="0"/>
        <c:majorTickMark val="out"/>
        <c:minorTickMark val="none"/>
        <c:tickLblPos val="nextTo"/>
        <c:spPr>
          <a:ln>
            <a:solidFill>
              <a:sysClr val="window" lastClr="FFFFFF">
                <a:lumMod val="75000"/>
              </a:sysClr>
            </a:solidFill>
          </a:ln>
        </c:spPr>
        <c:txPr>
          <a:bodyPr/>
          <a:lstStyle/>
          <a:p>
            <a:pPr>
              <a:defRPr sz="1200" b="1">
                <a:latin typeface="Arial" pitchFamily="34" charset="0"/>
                <a:cs typeface="Arial" pitchFamily="34" charset="0"/>
              </a:defRPr>
            </a:pPr>
            <a:endParaRPr lang="en-US"/>
          </a:p>
        </c:txPr>
        <c:crossAx val="207167328"/>
        <c:crosses val="autoZero"/>
        <c:auto val="1"/>
        <c:lblAlgn val="ctr"/>
        <c:lblOffset val="100"/>
        <c:noMultiLvlLbl val="0"/>
      </c:catAx>
    </c:plotArea>
    <c:legend>
      <c:legendPos val="t"/>
      <c:legendEntry>
        <c:idx val="0"/>
        <c:delete val="1"/>
      </c:legendEntry>
      <c:legendEntry>
        <c:idx val="1"/>
        <c:delete val="1"/>
      </c:legendEntry>
      <c:legendEntry>
        <c:idx val="2"/>
        <c:delete val="1"/>
      </c:legendEntry>
      <c:legendEntry>
        <c:idx val="3"/>
        <c:txPr>
          <a:bodyPr/>
          <a:lstStyle/>
          <a:p>
            <a:pPr>
              <a:defRPr sz="1400">
                <a:latin typeface="+mn-lt"/>
              </a:defRPr>
            </a:pPr>
            <a:endParaRPr lang="en-US"/>
          </a:p>
        </c:txPr>
      </c:legendEntry>
      <c:legendEntry>
        <c:idx val="4"/>
        <c:delete val="1"/>
      </c:legendEntry>
      <c:legendEntry>
        <c:idx val="5"/>
        <c:txPr>
          <a:bodyPr/>
          <a:lstStyle/>
          <a:p>
            <a:pPr>
              <a:defRPr sz="1400">
                <a:latin typeface="+mn-lt"/>
              </a:defRPr>
            </a:pPr>
            <a:endParaRPr lang="en-US"/>
          </a:p>
        </c:txPr>
      </c:legendEntry>
      <c:legendEntry>
        <c:idx val="6"/>
        <c:delete val="1"/>
      </c:legendEntry>
      <c:legendEntry>
        <c:idx val="7"/>
        <c:delete val="1"/>
      </c:legendEntry>
      <c:layout>
        <c:manualLayout>
          <c:xMode val="edge"/>
          <c:yMode val="edge"/>
          <c:x val="0.55423993875765498"/>
          <c:y val="6.2695802077994689E-2"/>
          <c:w val="0.40777765626518903"/>
          <c:h val="0.13799956255468071"/>
        </c:manualLayout>
      </c:layout>
      <c:overlay val="0"/>
      <c:spPr>
        <a:solidFill>
          <a:schemeClr val="bg1"/>
        </a:solidFill>
      </c:spPr>
      <c:txPr>
        <a:bodyPr/>
        <a:lstStyle/>
        <a:p>
          <a:pPr>
            <a:defRPr sz="1000">
              <a:latin typeface="+mn-lt"/>
            </a:defRPr>
          </a:pPr>
          <a:endParaRPr lang="en-U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17234571342344"/>
          <c:y val="3.4591194968553465E-2"/>
          <c:w val="0.7797181546996923"/>
          <c:h val="0.82745841681032473"/>
        </c:manualLayout>
      </c:layout>
      <c:barChart>
        <c:barDir val="bar"/>
        <c:grouping val="stacked"/>
        <c:varyColors val="0"/>
        <c:ser>
          <c:idx val="0"/>
          <c:order val="0"/>
          <c:tx>
            <c:v>Axis</c:v>
          </c:tx>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(Updated)'!$I$43:$I$48</c:f>
              <c:numCache>
                <c:formatCode>General</c:formatCode>
                <c:ptCount val="6"/>
                <c:pt idx="0">
                  <c:v>0</c:v>
                </c:pt>
                <c:pt idx="1">
                  <c:v>0</c:v>
                </c:pt>
                <c:pt idx="2">
                  <c:v>0</c:v>
                </c:pt>
                <c:pt idx="3">
                  <c:v>0</c:v>
                </c:pt>
                <c:pt idx="4">
                  <c:v>0</c:v>
                </c:pt>
                <c:pt idx="5">
                  <c:v>0</c:v>
                </c:pt>
              </c:numCache>
            </c:numRef>
          </c:val>
        </c:ser>
        <c:ser>
          <c:idx val="5"/>
          <c:order val="1"/>
          <c:tx>
            <c:v>DWR - Low</c:v>
          </c:tx>
          <c:spPr>
            <a:noFill/>
          </c:spPr>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(Updated)'!$F$44:$F$62</c:f>
              <c:numCache>
                <c:formatCode>General</c:formatCode>
                <c:ptCount val="19"/>
              </c:numCache>
            </c:numRef>
          </c:val>
        </c:ser>
        <c:ser>
          <c:idx val="3"/>
          <c:order val="2"/>
          <c:tx>
            <c:v>WateReuse - Low</c:v>
          </c:tx>
          <c:spPr>
            <a:noFill/>
          </c:spPr>
          <c:invertIfNegative val="0"/>
          <c:cat>
            <c:strRef>
              <c:f>'Financial Costs (Updated)'!$I$43:$I$50</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(Updated)'!$D$44:$D$62</c:f>
              <c:numCache>
                <c:formatCode>General</c:formatCode>
                <c:ptCount val="19"/>
                <c:pt idx="2" formatCode="#,##0">
                  <c:v>1500</c:v>
                </c:pt>
                <c:pt idx="5" formatCode="#,##0">
                  <c:v>310</c:v>
                </c:pt>
                <c:pt idx="8" formatCode="#,##0">
                  <c:v>820</c:v>
                </c:pt>
                <c:pt idx="11" formatCode="#,##0">
                  <c:v>850</c:v>
                </c:pt>
                <c:pt idx="14" formatCode="#,##0">
                  <c:v>930</c:v>
                </c:pt>
                <c:pt idx="17" formatCode="#,##0">
                  <c:v>465</c:v>
                </c:pt>
              </c:numCache>
            </c:numRef>
          </c:val>
        </c:ser>
        <c:ser>
          <c:idx val="4"/>
          <c:order val="3"/>
          <c:tx>
            <c:v>WateReuse</c:v>
          </c:tx>
          <c:spPr>
            <a:solidFill>
              <a:srgbClr val="7030A0"/>
            </a:solidFill>
          </c:spPr>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(Updated)'!$E$44:$E$62</c:f>
              <c:numCache>
                <c:formatCode>General</c:formatCode>
                <c:ptCount val="19"/>
                <c:pt idx="2" formatCode="#,##0">
                  <c:v>830</c:v>
                </c:pt>
                <c:pt idx="5" formatCode="#,##0">
                  <c:v>1650</c:v>
                </c:pt>
                <c:pt idx="8" formatCode="#,##0">
                  <c:v>1180</c:v>
                </c:pt>
                <c:pt idx="11" formatCode="#,##0">
                  <c:v>450</c:v>
                </c:pt>
                <c:pt idx="14" formatCode="#,##0">
                  <c:v>360</c:v>
                </c:pt>
                <c:pt idx="17" formatCode="#,##0">
                  <c:v>515</c:v>
                </c:pt>
              </c:numCache>
            </c:numRef>
          </c:val>
        </c:ser>
        <c:ser>
          <c:idx val="1"/>
          <c:order val="4"/>
          <c:tx>
            <c:v>Equinox - Low</c:v>
          </c:tx>
          <c:spPr>
            <a:noFill/>
          </c:spPr>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(Updated)'!$B$44:$B$62</c:f>
              <c:numCache>
                <c:formatCode>#,##0</c:formatCode>
                <c:ptCount val="19"/>
                <c:pt idx="1">
                  <c:v>1949</c:v>
                </c:pt>
                <c:pt idx="4">
                  <c:v>1733</c:v>
                </c:pt>
                <c:pt idx="7">
                  <c:v>1300</c:v>
                </c:pt>
                <c:pt idx="10">
                  <c:v>948</c:v>
                </c:pt>
                <c:pt idx="13">
                  <c:v>406</c:v>
                </c:pt>
                <c:pt idx="16">
                  <c:v>162</c:v>
                </c:pt>
              </c:numCache>
            </c:numRef>
          </c:val>
        </c:ser>
        <c:ser>
          <c:idx val="2"/>
          <c:order val="5"/>
          <c:tx>
            <c:v>Equinox Center</c:v>
          </c:tx>
          <c:spPr>
            <a:solidFill>
              <a:srgbClr val="0070C0"/>
            </a:solidFill>
          </c:spPr>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(Updated)'!$C$44:$C$62</c:f>
              <c:numCache>
                <c:formatCode>#,##0</c:formatCode>
                <c:ptCount val="19"/>
                <c:pt idx="1">
                  <c:v>1083</c:v>
                </c:pt>
                <c:pt idx="4">
                  <c:v>1083</c:v>
                </c:pt>
                <c:pt idx="7">
                  <c:v>649</c:v>
                </c:pt>
                <c:pt idx="10">
                  <c:v>108</c:v>
                </c:pt>
                <c:pt idx="13">
                  <c:v>785</c:v>
                </c:pt>
                <c:pt idx="16">
                  <c:v>921</c:v>
                </c:pt>
              </c:numCache>
            </c:numRef>
          </c:val>
        </c:ser>
        <c:dLbls>
          <c:showLegendKey val="0"/>
          <c:showVal val="0"/>
          <c:showCatName val="0"/>
          <c:showSerName val="0"/>
          <c:showPercent val="0"/>
          <c:showBubbleSize val="0"/>
        </c:dLbls>
        <c:gapWidth val="0"/>
        <c:overlap val="86"/>
        <c:axId val="207168504"/>
        <c:axId val="207168896"/>
      </c:barChart>
      <c:barChart>
        <c:barDir val="bar"/>
        <c:grouping val="stacked"/>
        <c:varyColors val="0"/>
        <c:ser>
          <c:idx val="7"/>
          <c:order val="6"/>
          <c:tx>
            <c:v>Axis</c:v>
          </c:tx>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(Updated)'!$H$43:$H$48</c:f>
              <c:numCache>
                <c:formatCode>General</c:formatCode>
                <c:ptCount val="6"/>
                <c:pt idx="0">
                  <c:v>0</c:v>
                </c:pt>
                <c:pt idx="1">
                  <c:v>0</c:v>
                </c:pt>
                <c:pt idx="2">
                  <c:v>0</c:v>
                </c:pt>
                <c:pt idx="3">
                  <c:v>0</c:v>
                </c:pt>
                <c:pt idx="4">
                  <c:v>0</c:v>
                </c:pt>
                <c:pt idx="5">
                  <c:v>0</c:v>
                </c:pt>
              </c:numCache>
            </c:numRef>
          </c:val>
        </c:ser>
        <c:ser>
          <c:idx val="8"/>
          <c:order val="7"/>
          <c:tx>
            <c:strRef>
              <c:f>'Financial Costs (Updated)'!$J$42</c:f>
              <c:strCache>
                <c:ptCount val="1"/>
                <c:pt idx="0">
                  <c:v>Axis</c:v>
                </c:pt>
              </c:strCache>
            </c:strRef>
          </c:tx>
          <c:invertIfNegative val="0"/>
          <c:cat>
            <c:strRef>
              <c:f>'Financial Costs (Updated)'!$I$43:$I$48</c:f>
              <c:strCache>
                <c:ptCount val="6"/>
                <c:pt idx="0">
                  <c:v>Ocean Desalination</c:v>
                </c:pt>
                <c:pt idx="1">
                  <c:v>Non-Potable Reuse</c:v>
                </c:pt>
                <c:pt idx="2">
                  <c:v>Potable Reuse</c:v>
                </c:pt>
                <c:pt idx="3">
                  <c:v>Imported</c:v>
                </c:pt>
                <c:pt idx="4">
                  <c:v>Groundwater</c:v>
                </c:pt>
                <c:pt idx="5">
                  <c:v>Conservation/Efficiency</c:v>
                </c:pt>
              </c:strCache>
            </c:strRef>
          </c:cat>
          <c:val>
            <c:numRef>
              <c:f>'Financial Costs (Updated)'!$J$43:$J$48</c:f>
              <c:numCache>
                <c:formatCode>General</c:formatCode>
                <c:ptCount val="6"/>
              </c:numCache>
            </c:numRef>
          </c:val>
        </c:ser>
        <c:dLbls>
          <c:showLegendKey val="0"/>
          <c:showVal val="0"/>
          <c:showCatName val="0"/>
          <c:showSerName val="0"/>
          <c:showPercent val="0"/>
          <c:showBubbleSize val="0"/>
        </c:dLbls>
        <c:gapWidth val="150"/>
        <c:overlap val="100"/>
        <c:axId val="207169680"/>
        <c:axId val="207169288"/>
      </c:barChart>
      <c:catAx>
        <c:axId val="207168504"/>
        <c:scaling>
          <c:orientation val="minMax"/>
        </c:scaling>
        <c:delete val="1"/>
        <c:axPos val="l"/>
        <c:numFmt formatCode="General" sourceLinked="0"/>
        <c:majorTickMark val="out"/>
        <c:minorTickMark val="none"/>
        <c:tickLblPos val="none"/>
        <c:crossAx val="207168896"/>
        <c:crosses val="autoZero"/>
        <c:auto val="1"/>
        <c:lblAlgn val="ctr"/>
        <c:lblOffset val="100"/>
        <c:noMultiLvlLbl val="0"/>
      </c:catAx>
      <c:valAx>
        <c:axId val="207168896"/>
        <c:scaling>
          <c:orientation val="minMax"/>
          <c:max val="3250"/>
          <c:min val="0"/>
        </c:scaling>
        <c:delete val="0"/>
        <c:axPos val="b"/>
        <c:majorGridlines>
          <c:spPr>
            <a:ln>
              <a:solidFill>
                <a:sysClr val="window" lastClr="FFFFFF">
                  <a:lumMod val="75000"/>
                </a:sysClr>
              </a:solidFill>
              <a:prstDash val="dash"/>
            </a:ln>
          </c:spPr>
        </c:majorGridlines>
        <c:title>
          <c:tx>
            <c:rich>
              <a:bodyPr/>
              <a:lstStyle/>
              <a:p>
                <a:pPr>
                  <a:defRPr sz="1100"/>
                </a:pPr>
                <a:r>
                  <a:rPr lang="en-US" sz="1100">
                    <a:latin typeface="Arial" pitchFamily="34" charset="0"/>
                    <a:cs typeface="Arial" pitchFamily="34" charset="0"/>
                  </a:rPr>
                  <a:t>Cost (Dollars per acre-foot</a:t>
                </a:r>
                <a:r>
                  <a:rPr lang="en-US" sz="1100" baseline="0">
                    <a:latin typeface="Arial" pitchFamily="34" charset="0"/>
                    <a:cs typeface="Arial" pitchFamily="34" charset="0"/>
                  </a:rPr>
                  <a:t> [AF])</a:t>
                </a:r>
                <a:endParaRPr lang="en-US" sz="1100">
                  <a:latin typeface="Arial" pitchFamily="34" charset="0"/>
                  <a:cs typeface="Arial" pitchFamily="34" charset="0"/>
                </a:endParaRPr>
              </a:p>
            </c:rich>
          </c:tx>
          <c:layout>
            <c:manualLayout>
              <c:xMode val="edge"/>
              <c:yMode val="edge"/>
              <c:x val="0.40671066559157981"/>
              <c:y val="0.93905822423084684"/>
            </c:manualLayout>
          </c:layout>
          <c:overlay val="0"/>
        </c:title>
        <c:numFmt formatCode="&quot;$&quot;#,##0&quot;/AF&quot;" sourceLinked="0"/>
        <c:majorTickMark val="none"/>
        <c:minorTickMark val="none"/>
        <c:tickLblPos val="nextTo"/>
        <c:spPr>
          <a:ln>
            <a:solidFill>
              <a:schemeClr val="bg1">
                <a:lumMod val="75000"/>
              </a:schemeClr>
            </a:solidFill>
          </a:ln>
        </c:spPr>
        <c:txPr>
          <a:bodyPr/>
          <a:lstStyle/>
          <a:p>
            <a:pPr>
              <a:defRPr sz="1100" b="1">
                <a:latin typeface="Arial" pitchFamily="34" charset="0"/>
                <a:cs typeface="Arial" pitchFamily="34" charset="0"/>
              </a:defRPr>
            </a:pPr>
            <a:endParaRPr lang="en-US"/>
          </a:p>
        </c:txPr>
        <c:crossAx val="207168504"/>
        <c:crosses val="autoZero"/>
        <c:crossBetween val="midCat"/>
      </c:valAx>
      <c:valAx>
        <c:axId val="207169288"/>
        <c:scaling>
          <c:orientation val="minMax"/>
        </c:scaling>
        <c:delete val="1"/>
        <c:axPos val="t"/>
        <c:numFmt formatCode="General" sourceLinked="1"/>
        <c:majorTickMark val="out"/>
        <c:minorTickMark val="none"/>
        <c:tickLblPos val="none"/>
        <c:crossAx val="207169680"/>
        <c:crosses val="max"/>
        <c:crossBetween val="between"/>
      </c:valAx>
      <c:catAx>
        <c:axId val="207169680"/>
        <c:scaling>
          <c:orientation val="minMax"/>
        </c:scaling>
        <c:delete val="0"/>
        <c:axPos val="l"/>
        <c:numFmt formatCode="General" sourceLinked="0"/>
        <c:majorTickMark val="out"/>
        <c:minorTickMark val="none"/>
        <c:tickLblPos val="nextTo"/>
        <c:spPr>
          <a:ln>
            <a:solidFill>
              <a:sysClr val="window" lastClr="FFFFFF">
                <a:lumMod val="75000"/>
              </a:sysClr>
            </a:solidFill>
          </a:ln>
        </c:spPr>
        <c:txPr>
          <a:bodyPr/>
          <a:lstStyle/>
          <a:p>
            <a:pPr>
              <a:defRPr sz="1200" b="1">
                <a:latin typeface="Arial" pitchFamily="34" charset="0"/>
                <a:cs typeface="Arial" pitchFamily="34" charset="0"/>
              </a:defRPr>
            </a:pPr>
            <a:endParaRPr lang="en-US"/>
          </a:p>
        </c:txPr>
        <c:crossAx val="207169288"/>
        <c:crosses val="autoZero"/>
        <c:auto val="1"/>
        <c:lblAlgn val="ctr"/>
        <c:lblOffset val="100"/>
        <c:noMultiLvlLbl val="0"/>
      </c:catAx>
    </c:plotArea>
    <c:legend>
      <c:legendPos val="t"/>
      <c:legendEntry>
        <c:idx val="0"/>
        <c:delete val="1"/>
      </c:legendEntry>
      <c:legendEntry>
        <c:idx val="1"/>
        <c:delete val="1"/>
      </c:legendEntry>
      <c:legendEntry>
        <c:idx val="2"/>
        <c:delete val="1"/>
      </c:legendEntry>
      <c:legendEntry>
        <c:idx val="3"/>
        <c:txPr>
          <a:bodyPr/>
          <a:lstStyle/>
          <a:p>
            <a:pPr>
              <a:defRPr sz="1400">
                <a:latin typeface="+mn-lt"/>
              </a:defRPr>
            </a:pPr>
            <a:endParaRPr lang="en-US"/>
          </a:p>
        </c:txPr>
      </c:legendEntry>
      <c:legendEntry>
        <c:idx val="4"/>
        <c:delete val="1"/>
      </c:legendEntry>
      <c:legendEntry>
        <c:idx val="5"/>
        <c:txPr>
          <a:bodyPr/>
          <a:lstStyle/>
          <a:p>
            <a:pPr>
              <a:defRPr sz="1400">
                <a:latin typeface="+mn-lt"/>
              </a:defRPr>
            </a:pPr>
            <a:endParaRPr lang="en-US"/>
          </a:p>
        </c:txPr>
      </c:legendEntry>
      <c:legendEntry>
        <c:idx val="6"/>
        <c:delete val="1"/>
      </c:legendEntry>
      <c:legendEntry>
        <c:idx val="7"/>
        <c:delete val="1"/>
      </c:legendEntry>
      <c:layout>
        <c:manualLayout>
          <c:xMode val="edge"/>
          <c:yMode val="edge"/>
          <c:x val="0.55423993875765476"/>
          <c:y val="6.2695802077994689E-2"/>
          <c:w val="0.40777765626518903"/>
          <c:h val="0.13799956255468071"/>
        </c:manualLayout>
      </c:layout>
      <c:overlay val="0"/>
      <c:spPr>
        <a:solidFill>
          <a:schemeClr val="bg1"/>
        </a:solidFill>
      </c:spPr>
      <c:txPr>
        <a:bodyPr/>
        <a:lstStyle/>
        <a:p>
          <a:pPr>
            <a:defRPr sz="1000">
              <a:latin typeface="+mn-lt"/>
            </a:defRPr>
          </a:pPr>
          <a:endParaRPr lang="en-U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11120832118216"/>
          <c:y val="1.6145833333333342E-2"/>
          <c:w val="0.7224443472343739"/>
          <c:h val="0.83653349683748568"/>
        </c:manualLayout>
      </c:layout>
      <c:barChart>
        <c:barDir val="bar"/>
        <c:grouping val="stacked"/>
        <c:varyColors val="0"/>
        <c:ser>
          <c:idx val="0"/>
          <c:order val="0"/>
          <c:tx>
            <c:strRef>
              <c:f>'Energy Intensity'!$B$39</c:f>
              <c:strCache>
                <c:ptCount val="1"/>
                <c:pt idx="0">
                  <c:v>0</c:v>
                </c:pt>
              </c:strCache>
            </c:strRef>
          </c:tx>
          <c:invertIfNegative val="0"/>
          <c:cat>
            <c:strRef>
              <c:f>'Energy Intensity'!$B$44:$J$44</c:f>
              <c:strCache>
                <c:ptCount val="9"/>
                <c:pt idx="0">
                  <c:v>Ocean Desalination</c:v>
                </c:pt>
                <c:pt idx="1">
                  <c:v>Imported Water (SWP)</c:v>
                </c:pt>
                <c:pt idx="2">
                  <c:v>Imported Water (CRA)</c:v>
                </c:pt>
                <c:pt idx="3">
                  <c:v>Brackish Water Desalination</c:v>
                </c:pt>
                <c:pt idx="4">
                  <c:v>Potable Reuse</c:v>
                </c:pt>
                <c:pt idx="5">
                  <c:v>Non-Potable Reuse</c:v>
                </c:pt>
                <c:pt idx="6">
                  <c:v>Local Groundwater</c:v>
                </c:pt>
                <c:pt idx="7">
                  <c:v>Local Surface Water</c:v>
                </c:pt>
                <c:pt idx="8">
                  <c:v>Water Conservation and Efficiency</c:v>
                </c:pt>
              </c:strCache>
            </c:strRef>
          </c:cat>
          <c:val>
            <c:numRef>
              <c:f>'Energy Intensity'!$C$39:$J$39</c:f>
              <c:numCache>
                <c:formatCode>General</c:formatCode>
                <c:ptCount val="8"/>
                <c:pt idx="0">
                  <c:v>0</c:v>
                </c:pt>
                <c:pt idx="1">
                  <c:v>0</c:v>
                </c:pt>
                <c:pt idx="2">
                  <c:v>0</c:v>
                </c:pt>
                <c:pt idx="3">
                  <c:v>0</c:v>
                </c:pt>
                <c:pt idx="4">
                  <c:v>0</c:v>
                </c:pt>
                <c:pt idx="5">
                  <c:v>0</c:v>
                </c:pt>
                <c:pt idx="6">
                  <c:v>0</c:v>
                </c:pt>
                <c:pt idx="7">
                  <c:v>0</c:v>
                </c:pt>
              </c:numCache>
            </c:numRef>
          </c:val>
        </c:ser>
        <c:ser>
          <c:idx val="1"/>
          <c:order val="1"/>
          <c:tx>
            <c:strRef>
              <c:f>'Energy Intensity'!$B$40</c:f>
              <c:strCache>
                <c:ptCount val="1"/>
                <c:pt idx="0">
                  <c:v>-</c:v>
                </c:pt>
              </c:strCache>
            </c:strRef>
          </c:tx>
          <c:spPr>
            <a:noFill/>
          </c:spPr>
          <c:invertIfNegative val="0"/>
          <c:cat>
            <c:strRef>
              <c:f>'Energy Intensity'!$B$44:$J$44</c:f>
              <c:strCache>
                <c:ptCount val="9"/>
                <c:pt idx="0">
                  <c:v>Ocean Desalination</c:v>
                </c:pt>
                <c:pt idx="1">
                  <c:v>Imported Water (SWP)</c:v>
                </c:pt>
                <c:pt idx="2">
                  <c:v>Imported Water (CRA)</c:v>
                </c:pt>
                <c:pt idx="3">
                  <c:v>Brackish Water Desalination</c:v>
                </c:pt>
                <c:pt idx="4">
                  <c:v>Potable Reuse</c:v>
                </c:pt>
                <c:pt idx="5">
                  <c:v>Non-Potable Reuse</c:v>
                </c:pt>
                <c:pt idx="6">
                  <c:v>Local Groundwater</c:v>
                </c:pt>
                <c:pt idx="7">
                  <c:v>Local Surface Water</c:v>
                </c:pt>
                <c:pt idx="8">
                  <c:v>Water Conservation and Efficiency</c:v>
                </c:pt>
              </c:strCache>
            </c:strRef>
          </c:cat>
          <c:val>
            <c:numRef>
              <c:f>'Energy Intensity'!$B$46:$J$46</c:f>
              <c:numCache>
                <c:formatCode>General</c:formatCode>
                <c:ptCount val="9"/>
                <c:pt idx="0">
                  <c:v>4562</c:v>
                </c:pt>
                <c:pt idx="1">
                  <c:v>2607</c:v>
                </c:pt>
                <c:pt idx="2">
                  <c:v>1988</c:v>
                </c:pt>
                <c:pt idx="3">
                  <c:v>978</c:v>
                </c:pt>
                <c:pt idx="4">
                  <c:v>1206</c:v>
                </c:pt>
                <c:pt idx="5">
                  <c:v>489</c:v>
                </c:pt>
                <c:pt idx="6">
                  <c:v>358</c:v>
                </c:pt>
                <c:pt idx="7">
                  <c:v>29</c:v>
                </c:pt>
              </c:numCache>
            </c:numRef>
          </c:val>
        </c:ser>
        <c:ser>
          <c:idx val="2"/>
          <c:order val="2"/>
          <c:tx>
            <c:strRef>
              <c:f>'Energy Intensity'!$B$41</c:f>
              <c:strCache>
                <c:ptCount val="1"/>
                <c:pt idx="0">
                  <c:v>-</c:v>
                </c:pt>
              </c:strCache>
            </c:strRef>
          </c:tx>
          <c:invertIfNegative val="0"/>
          <c:cat>
            <c:strRef>
              <c:f>'Energy Intensity'!$B$44:$J$44</c:f>
              <c:strCache>
                <c:ptCount val="9"/>
                <c:pt idx="0">
                  <c:v>Ocean Desalination</c:v>
                </c:pt>
                <c:pt idx="1">
                  <c:v>Imported Water (SWP)</c:v>
                </c:pt>
                <c:pt idx="2">
                  <c:v>Imported Water (CRA)</c:v>
                </c:pt>
                <c:pt idx="3">
                  <c:v>Brackish Water Desalination</c:v>
                </c:pt>
                <c:pt idx="4">
                  <c:v>Potable Reuse</c:v>
                </c:pt>
                <c:pt idx="5">
                  <c:v>Non-Potable Reuse</c:v>
                </c:pt>
                <c:pt idx="6">
                  <c:v>Local Groundwater</c:v>
                </c:pt>
                <c:pt idx="7">
                  <c:v>Local Surface Water</c:v>
                </c:pt>
                <c:pt idx="8">
                  <c:v>Water Conservation and Efficiency</c:v>
                </c:pt>
              </c:strCache>
            </c:strRef>
          </c:cat>
          <c:val>
            <c:numRef>
              <c:f>'Energy Intensity'!$B$47:$J$47</c:f>
              <c:numCache>
                <c:formatCode>General</c:formatCode>
                <c:ptCount val="9"/>
                <c:pt idx="0">
                  <c:v>652</c:v>
                </c:pt>
                <c:pt idx="1">
                  <c:v>1955</c:v>
                </c:pt>
                <c:pt idx="2">
                  <c:v>33</c:v>
                </c:pt>
                <c:pt idx="3">
                  <c:v>1727</c:v>
                </c:pt>
                <c:pt idx="4">
                  <c:v>261</c:v>
                </c:pt>
                <c:pt idx="5">
                  <c:v>65</c:v>
                </c:pt>
                <c:pt idx="6">
                  <c:v>446</c:v>
                </c:pt>
                <c:pt idx="7">
                  <c:v>80</c:v>
                </c:pt>
              </c:numCache>
            </c:numRef>
          </c:val>
        </c:ser>
        <c:dLbls>
          <c:showLegendKey val="0"/>
          <c:showVal val="0"/>
          <c:showCatName val="0"/>
          <c:showSerName val="0"/>
          <c:showPercent val="0"/>
          <c:showBubbleSize val="0"/>
        </c:dLbls>
        <c:gapWidth val="147"/>
        <c:overlap val="74"/>
        <c:axId val="207368240"/>
        <c:axId val="207368632"/>
      </c:barChart>
      <c:catAx>
        <c:axId val="207368240"/>
        <c:scaling>
          <c:orientation val="minMax"/>
        </c:scaling>
        <c:delete val="0"/>
        <c:axPos val="l"/>
        <c:numFmt formatCode="General" sourceLinked="0"/>
        <c:majorTickMark val="out"/>
        <c:minorTickMark val="none"/>
        <c:tickLblPos val="nextTo"/>
        <c:txPr>
          <a:bodyPr/>
          <a:lstStyle/>
          <a:p>
            <a:pPr>
              <a:defRPr sz="1100" b="1">
                <a:latin typeface="Arial" pitchFamily="34" charset="0"/>
                <a:cs typeface="Arial" pitchFamily="34" charset="0"/>
              </a:defRPr>
            </a:pPr>
            <a:endParaRPr lang="en-US"/>
          </a:p>
        </c:txPr>
        <c:crossAx val="207368632"/>
        <c:crosses val="autoZero"/>
        <c:auto val="1"/>
        <c:lblAlgn val="ctr"/>
        <c:lblOffset val="100"/>
        <c:noMultiLvlLbl val="0"/>
      </c:catAx>
      <c:valAx>
        <c:axId val="207368632"/>
        <c:scaling>
          <c:orientation val="minMax"/>
          <c:max val="5500"/>
          <c:min val="0"/>
        </c:scaling>
        <c:delete val="0"/>
        <c:axPos val="b"/>
        <c:majorGridlines>
          <c:spPr>
            <a:ln>
              <a:solidFill>
                <a:sysClr val="window" lastClr="FFFFFF">
                  <a:lumMod val="75000"/>
                </a:sysClr>
              </a:solidFill>
              <a:prstDash val="dash"/>
            </a:ln>
          </c:spPr>
        </c:majorGridlines>
        <c:title>
          <c:tx>
            <c:rich>
              <a:bodyPr/>
              <a:lstStyle/>
              <a:p>
                <a:pPr>
                  <a:defRPr sz="1100"/>
                </a:pPr>
                <a:r>
                  <a:rPr lang="en-US" sz="1100" b="0" i="0" baseline="0">
                    <a:latin typeface="Arial" pitchFamily="34" charset="0"/>
                    <a:cs typeface="Arial" pitchFamily="34" charset="0"/>
                  </a:rPr>
                  <a:t>Energy Intensity (Kilowatt-hours/acre-foot)</a:t>
                </a:r>
                <a:endParaRPr lang="en-US" sz="1100">
                  <a:latin typeface="Arial" pitchFamily="34" charset="0"/>
                  <a:cs typeface="Arial" pitchFamily="34" charset="0"/>
                </a:endParaRPr>
              </a:p>
            </c:rich>
          </c:tx>
          <c:overlay val="0"/>
        </c:title>
        <c:numFmt formatCode="#,##0&quot; kWh/AF&quot;" sourceLinked="0"/>
        <c:majorTickMark val="out"/>
        <c:minorTickMark val="none"/>
        <c:tickLblPos val="nextTo"/>
        <c:spPr>
          <a:ln>
            <a:solidFill>
              <a:sysClr val="window" lastClr="FFFFFF">
                <a:lumMod val="75000"/>
              </a:sysClr>
            </a:solidFill>
          </a:ln>
        </c:spPr>
        <c:txPr>
          <a:bodyPr/>
          <a:lstStyle/>
          <a:p>
            <a:pPr>
              <a:defRPr sz="1100" b="1">
                <a:latin typeface="Arial" pitchFamily="34" charset="0"/>
                <a:cs typeface="Arial" pitchFamily="34" charset="0"/>
              </a:defRPr>
            </a:pPr>
            <a:endParaRPr lang="en-US"/>
          </a:p>
        </c:txPr>
        <c:crossAx val="207368240"/>
        <c:crosses val="autoZero"/>
        <c:crossBetween val="between"/>
        <c:majorUnit val="1000"/>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9F87F-5C0A-49E2-A772-523E0F518A4C}" type="datetimeFigureOut">
              <a:rPr lang="en-US" smtClean="0"/>
              <a:pPr/>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379391-5065-469B-9B3D-4285E33B4E30}" type="slidenum">
              <a:rPr lang="en-US" smtClean="0"/>
              <a:pPr/>
              <a:t>‹#›</a:t>
            </a:fld>
            <a:endParaRPr lang="en-US"/>
          </a:p>
        </p:txBody>
      </p:sp>
    </p:spTree>
    <p:extLst>
      <p:ext uri="{BB962C8B-B14F-4D97-AF65-F5344CB8AC3E}">
        <p14:creationId xmlns:p14="http://schemas.microsoft.com/office/powerpoint/2010/main" val="3182411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http://www.noozhawk.com/article/california_drought_lake_cachuma_water_deliveries_20150802</a:t>
            </a:r>
          </a:p>
          <a:p>
            <a:endParaRPr lang="en-US" dirty="0" smtClean="0"/>
          </a:p>
          <a:p>
            <a:r>
              <a:rPr lang="en-US" dirty="0" smtClean="0"/>
              <a:t>http://www.independent.com/news/2015/sep/24/lake-cachuma-drops-175-capacity/</a:t>
            </a:r>
          </a:p>
          <a:p>
            <a:endParaRPr lang="en-US" dirty="0"/>
          </a:p>
        </p:txBody>
      </p:sp>
      <p:sp>
        <p:nvSpPr>
          <p:cNvPr id="4" name="Slide Number Placeholder 3"/>
          <p:cNvSpPr>
            <a:spLocks noGrp="1"/>
          </p:cNvSpPr>
          <p:nvPr>
            <p:ph type="sldNum" sz="quarter" idx="10"/>
          </p:nvPr>
        </p:nvSpPr>
        <p:spPr/>
        <p:txBody>
          <a:bodyPr/>
          <a:lstStyle/>
          <a:p>
            <a:fld id="{6F379391-5065-469B-9B3D-4285E33B4E30}" type="slidenum">
              <a:rPr lang="en-US" smtClean="0"/>
              <a:pPr/>
              <a:t>14</a:t>
            </a:fld>
            <a:endParaRPr lang="en-US"/>
          </a:p>
        </p:txBody>
      </p:sp>
    </p:spTree>
    <p:extLst>
      <p:ext uri="{BB962C8B-B14F-4D97-AF65-F5344CB8AC3E}">
        <p14:creationId xmlns:p14="http://schemas.microsoft.com/office/powerpoint/2010/main" val="146525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http://www.noozhawk.com/article/california_drought_lake_cachuma_water_deliveries_20150802</a:t>
            </a:r>
          </a:p>
          <a:p>
            <a:endParaRPr lang="en-US" dirty="0" smtClean="0"/>
          </a:p>
          <a:p>
            <a:r>
              <a:rPr lang="en-US" dirty="0" smtClean="0"/>
              <a:t>http://www.independent.com/news/2015/sep/24/lake-cachuma-drops-175-capacity/</a:t>
            </a:r>
          </a:p>
          <a:p>
            <a:endParaRPr lang="en-US" dirty="0"/>
          </a:p>
        </p:txBody>
      </p:sp>
      <p:sp>
        <p:nvSpPr>
          <p:cNvPr id="4" name="Slide Number Placeholder 3"/>
          <p:cNvSpPr>
            <a:spLocks noGrp="1"/>
          </p:cNvSpPr>
          <p:nvPr>
            <p:ph type="sldNum" sz="quarter" idx="10"/>
          </p:nvPr>
        </p:nvSpPr>
        <p:spPr/>
        <p:txBody>
          <a:bodyPr/>
          <a:lstStyle/>
          <a:p>
            <a:fld id="{6F379391-5065-469B-9B3D-4285E33B4E30}" type="slidenum">
              <a:rPr lang="en-US" smtClean="0"/>
              <a:pPr/>
              <a:t>15</a:t>
            </a:fld>
            <a:endParaRPr lang="en-US"/>
          </a:p>
        </p:txBody>
      </p:sp>
    </p:spTree>
    <p:extLst>
      <p:ext uri="{BB962C8B-B14F-4D97-AF65-F5344CB8AC3E}">
        <p14:creationId xmlns:p14="http://schemas.microsoft.com/office/powerpoint/2010/main" val="95122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http://www.gwrsystem.com/images/stories/pdfs/Fact%20SheetFINALReduced.11.5.10.pdf</a:t>
            </a:r>
          </a:p>
          <a:p>
            <a:endParaRPr lang="en-US" dirty="0" smtClean="0"/>
          </a:p>
          <a:p>
            <a:r>
              <a:rPr lang="en-US" dirty="0" smtClean="0"/>
              <a:t>https://en.wikipedia.org/wiki/Membrane_technology</a:t>
            </a:r>
          </a:p>
        </p:txBody>
      </p:sp>
      <p:sp>
        <p:nvSpPr>
          <p:cNvPr id="4" name="Slide Number Placeholder 3"/>
          <p:cNvSpPr>
            <a:spLocks noGrp="1"/>
          </p:cNvSpPr>
          <p:nvPr>
            <p:ph type="sldNum" sz="quarter" idx="10"/>
          </p:nvPr>
        </p:nvSpPr>
        <p:spPr/>
        <p:txBody>
          <a:bodyPr/>
          <a:lstStyle/>
          <a:p>
            <a:fld id="{6F379391-5065-469B-9B3D-4285E33B4E30}" type="slidenum">
              <a:rPr lang="en-US" smtClean="0"/>
              <a:pPr/>
              <a:t>31</a:t>
            </a:fld>
            <a:endParaRPr lang="en-US"/>
          </a:p>
        </p:txBody>
      </p:sp>
    </p:spTree>
    <p:extLst>
      <p:ext uri="{BB962C8B-B14F-4D97-AF65-F5344CB8AC3E}">
        <p14:creationId xmlns:p14="http://schemas.microsoft.com/office/powerpoint/2010/main" val="287369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Human Hair:</a:t>
            </a:r>
            <a:r>
              <a:rPr lang="en-US" baseline="0" dirty="0" smtClean="0"/>
              <a:t> </a:t>
            </a:r>
            <a:r>
              <a:rPr lang="en-US" dirty="0" smtClean="0"/>
              <a:t>http://hypertextbook.com/facts/1999/BrianLey.shtml</a:t>
            </a:r>
          </a:p>
          <a:p>
            <a:endParaRPr lang="en-US" dirty="0" smtClean="0"/>
          </a:p>
          <a:p>
            <a:r>
              <a:rPr lang="en-US" dirty="0" smtClean="0"/>
              <a:t>Microfiltration (1/300 diameter of human hair): http://www.gwrsystem.com/images/stories/pdfs/Fact%20SheetFINALReduced.11.5.10.pdf</a:t>
            </a:r>
          </a:p>
          <a:p>
            <a:endParaRPr lang="en-US" dirty="0" smtClean="0"/>
          </a:p>
          <a:p>
            <a:r>
              <a:rPr lang="en-US" dirty="0" smtClean="0"/>
              <a:t>Human</a:t>
            </a:r>
            <a:r>
              <a:rPr lang="en-US" baseline="0" dirty="0" smtClean="0"/>
              <a:t> Hair = 60 micrometers</a:t>
            </a:r>
            <a:endParaRPr lang="en-US" dirty="0"/>
          </a:p>
        </p:txBody>
      </p:sp>
      <p:sp>
        <p:nvSpPr>
          <p:cNvPr id="4" name="Slide Number Placeholder 3"/>
          <p:cNvSpPr>
            <a:spLocks noGrp="1"/>
          </p:cNvSpPr>
          <p:nvPr>
            <p:ph type="sldNum" sz="quarter" idx="10"/>
          </p:nvPr>
        </p:nvSpPr>
        <p:spPr/>
        <p:txBody>
          <a:bodyPr/>
          <a:lstStyle/>
          <a:p>
            <a:fld id="{6F379391-5065-469B-9B3D-4285E33B4E30}" type="slidenum">
              <a:rPr lang="en-US" smtClean="0"/>
              <a:pPr/>
              <a:t>32</a:t>
            </a:fld>
            <a:endParaRPr lang="en-US"/>
          </a:p>
        </p:txBody>
      </p:sp>
    </p:spTree>
    <p:extLst>
      <p:ext uri="{BB962C8B-B14F-4D97-AF65-F5344CB8AC3E}">
        <p14:creationId xmlns:p14="http://schemas.microsoft.com/office/powerpoint/2010/main" val="2020019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https://www.youtube.com/watch?v=aVdWqbpbv_Y</a:t>
            </a:r>
          </a:p>
          <a:p>
            <a:endParaRPr lang="en-US" dirty="0" smtClean="0"/>
          </a:p>
          <a:p>
            <a:r>
              <a:rPr lang="en-US" dirty="0" smtClean="0"/>
              <a:t>http://www.certainwaterservice.com/custom-ro-system/</a:t>
            </a:r>
          </a:p>
          <a:p>
            <a:endParaRPr lang="en-US" dirty="0" smtClean="0"/>
          </a:p>
          <a:p>
            <a:r>
              <a:rPr lang="en-US" dirty="0" smtClean="0"/>
              <a:t>Human Hair = 60 micrometers thick</a:t>
            </a:r>
          </a:p>
          <a:p>
            <a:r>
              <a:rPr lang="en-US" dirty="0" smtClean="0"/>
              <a:t>Reverse Osmosis</a:t>
            </a:r>
            <a:r>
              <a:rPr lang="en-US" baseline="0" dirty="0" smtClean="0"/>
              <a:t> = .0001 micrometers thick</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F379391-5065-469B-9B3D-4285E33B4E30}" type="slidenum">
              <a:rPr lang="en-US" smtClean="0"/>
              <a:pPr/>
              <a:t>33</a:t>
            </a:fld>
            <a:endParaRPr lang="en-US"/>
          </a:p>
        </p:txBody>
      </p:sp>
    </p:spTree>
    <p:extLst>
      <p:ext uri="{BB962C8B-B14F-4D97-AF65-F5344CB8AC3E}">
        <p14:creationId xmlns:p14="http://schemas.microsoft.com/office/powerpoint/2010/main" val="228214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http://www.gwrsystem.com/images/stories/pdfs/Fact%20SheetFINALReduced.11.5.10.pdf</a:t>
            </a:r>
          </a:p>
          <a:p>
            <a:endParaRPr lang="en-US" dirty="0" smtClean="0"/>
          </a:p>
          <a:p>
            <a:r>
              <a:rPr lang="en-US" dirty="0" smtClean="0"/>
              <a:t>https://en.wikipedia.org/wiki/Membrane_technology</a:t>
            </a:r>
          </a:p>
        </p:txBody>
      </p:sp>
      <p:sp>
        <p:nvSpPr>
          <p:cNvPr id="4" name="Slide Number Placeholder 3"/>
          <p:cNvSpPr>
            <a:spLocks noGrp="1"/>
          </p:cNvSpPr>
          <p:nvPr>
            <p:ph type="sldNum" sz="quarter" idx="10"/>
          </p:nvPr>
        </p:nvSpPr>
        <p:spPr/>
        <p:txBody>
          <a:bodyPr/>
          <a:lstStyle/>
          <a:p>
            <a:fld id="{6F379391-5065-469B-9B3D-4285E33B4E30}" type="slidenum">
              <a:rPr lang="en-US" smtClean="0"/>
              <a:pPr/>
              <a:t>36</a:t>
            </a:fld>
            <a:endParaRPr lang="en-US"/>
          </a:p>
        </p:txBody>
      </p:sp>
    </p:spTree>
    <p:extLst>
      <p:ext uri="{BB962C8B-B14F-4D97-AF65-F5344CB8AC3E}">
        <p14:creationId xmlns:p14="http://schemas.microsoft.com/office/powerpoint/2010/main" val="1535276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water3"/>
          <p:cNvSpPr/>
          <p:nvPr/>
        </p:nvSpPr>
        <p:spPr>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a:xfrm>
            <a:off x="-1069" y="5497898"/>
            <a:ext cx="9141714"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069" y="5221111"/>
            <a:ext cx="9141714" cy="268288"/>
          </a:xfrm>
          <a:prstGeom prst="rect">
            <a:avLst/>
          </a:prstGeom>
          <a:noFill/>
          <a:ln>
            <a:noFill/>
          </a:ln>
        </p:spPr>
      </p:pic>
      <p:sp>
        <p:nvSpPr>
          <p:cNvPr id="8" name="Rectangle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979404" y="1309047"/>
            <a:ext cx="7202092" cy="26670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4403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274638"/>
            <a:ext cx="5800725"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water3"/>
          <p:cNvSpPr/>
          <p:nvPr/>
        </p:nvSpPr>
        <p:spPr>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a:xfrm>
            <a:off x="-1069" y="5497898"/>
            <a:ext cx="9141714"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069" y="5221111"/>
            <a:ext cx="9141714" cy="268288"/>
          </a:xfrm>
          <a:prstGeom prst="rect">
            <a:avLst/>
          </a:prstGeom>
          <a:noFill/>
          <a:ln>
            <a:noFill/>
          </a:ln>
        </p:spPr>
      </p:pic>
      <p:sp>
        <p:nvSpPr>
          <p:cNvPr id="8" name="Rectangle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979404" y="1309047"/>
            <a:ext cx="7202092" cy="26670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ky"/>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970360" y="1309047"/>
            <a:ext cx="7200939" cy="2667000"/>
          </a:xfrm>
        </p:spPr>
        <p:txBody>
          <a:bodyPr anchor="b">
            <a:normAutofit/>
          </a:bodyPr>
          <a:lstStyle>
            <a:lvl1pPr algn="ctr">
              <a:defRPr sz="6000" b="0"/>
            </a:lvl1pPr>
          </a:lstStyle>
          <a:p>
            <a:r>
              <a:rPr lang="en-US" smtClean="0"/>
              <a:t>Click to edit Master title style</a:t>
            </a:r>
            <a:endParaRPr/>
          </a:p>
        </p:txBody>
      </p:sp>
      <p:sp>
        <p:nvSpPr>
          <p:cNvPr id="3" name="Text Placeholder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B8593-A93B-4E0E-AD77-EF7645956DFA}"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B8593-A93B-4E0E-AD77-EF7645956DFA}"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ky"/>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Date Placeholder 1"/>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4403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274638"/>
            <a:ext cx="5800725"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water3"/>
          <p:cNvSpPr/>
          <p:nvPr/>
        </p:nvSpPr>
        <p:spPr>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a:xfrm>
            <a:off x="-1069" y="5497898"/>
            <a:ext cx="9141714"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069" y="5221111"/>
            <a:ext cx="9141714" cy="268288"/>
          </a:xfrm>
          <a:prstGeom prst="rect">
            <a:avLst/>
          </a:prstGeom>
          <a:noFill/>
          <a:ln>
            <a:noFill/>
          </a:ln>
        </p:spPr>
      </p:pic>
      <p:sp>
        <p:nvSpPr>
          <p:cNvPr id="8" name="Rectangle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979404" y="1309047"/>
            <a:ext cx="7202092" cy="26670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ky"/>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970360" y="1309047"/>
            <a:ext cx="7200939" cy="2667000"/>
          </a:xfrm>
        </p:spPr>
        <p:txBody>
          <a:bodyPr anchor="b">
            <a:normAutofit/>
          </a:bodyPr>
          <a:lstStyle>
            <a:lvl1pPr algn="ctr">
              <a:defRPr sz="6000" b="0"/>
            </a:lvl1pPr>
          </a:lstStyle>
          <a:p>
            <a:r>
              <a:rPr lang="en-US" smtClean="0"/>
              <a:t>Click to edit Master title style</a:t>
            </a:r>
            <a:endParaRPr/>
          </a:p>
        </p:txBody>
      </p:sp>
      <p:sp>
        <p:nvSpPr>
          <p:cNvPr id="3" name="Text Placeholder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B8593-A93B-4E0E-AD77-EF7645956DFA}"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B8593-A93B-4E0E-AD77-EF7645956DFA}"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ky"/>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Date Placeholder 1"/>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ky"/>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970360" y="1309047"/>
            <a:ext cx="7200939" cy="2667000"/>
          </a:xfrm>
        </p:spPr>
        <p:txBody>
          <a:bodyPr anchor="b">
            <a:normAutofit/>
          </a:bodyPr>
          <a:lstStyle>
            <a:lvl1pPr algn="ctr">
              <a:defRPr sz="6000" b="0"/>
            </a:lvl1pPr>
          </a:lstStyle>
          <a:p>
            <a:r>
              <a:rPr lang="en-US" smtClean="0"/>
              <a:t>Click to edit Master title style</a:t>
            </a:r>
            <a:endParaRPr/>
          </a:p>
        </p:txBody>
      </p:sp>
      <p:sp>
        <p:nvSpPr>
          <p:cNvPr id="3" name="Text Placeholder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4403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274638"/>
            <a:ext cx="5800725"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1152B4-D92A-4CD9-B7FB-5B48E5AE9D5E}"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8A0E4-3965-4097-A7E3-75C825C195C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B8593-A93B-4E0E-AD77-EF7645956DF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B8593-A93B-4E0E-AD77-EF7645956DF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B8593-A93B-4E0E-AD77-EF7645956DF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B8593-A93B-4E0E-AD77-EF7645956DF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B8593-A93B-4E0E-AD77-EF7645956DF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B8593-A93B-4E0E-AD77-EF7645956DF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B8593-A93B-4E0E-AD77-EF7645956DFA}"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B8593-A93B-4E0E-AD77-EF7645956DFA}"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B8593-A93B-4E0E-AD77-EF7645956DFA}"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ky"/>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Date Placeholder 1"/>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7EABE-95E8-4EED-AB78-E6FE9A9B17C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B8593-A93B-4E0E-AD77-EF7645956DFA}" type="slidenum">
              <a:rPr lang="en-US" smtClean="0"/>
              <a:pPr/>
              <a:t>‹#›</a:t>
            </a:fld>
            <a:endParaRPr lang="en-US"/>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90000"/>
            <a:lum/>
          </a:blip>
          <a:srcRect/>
          <a:stretch>
            <a:fillRect/>
          </a:stretch>
        </a:blipFill>
        <a:effectLst/>
      </p:bgPr>
    </p:bg>
    <p:spTree>
      <p:nvGrpSpPr>
        <p:cNvPr id="1" name=""/>
        <p:cNvGrpSpPr/>
        <p:nvPr/>
      </p:nvGrpSpPr>
      <p:grpSpPr>
        <a:xfrm>
          <a:off x="0" y="0"/>
          <a:ext cx="0" cy="0"/>
          <a:chOff x="0" y="0"/>
          <a:chExt cx="0" cy="0"/>
        </a:xfrm>
      </p:grpSpPr>
      <p:sp>
        <p:nvSpPr>
          <p:cNvPr id="7" name="sky"/>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4" cstate="print">
            <a:extLst>
              <a:ext uri="{28A0092B-C50C-407E-A947-70E740481C1C}">
                <a14:useLocalDpi xmlns:a14="http://schemas.microsoft.com/office/drawing/2010/main" val="0"/>
              </a:ext>
            </a:extLst>
          </a:blip>
          <a:srcRect l="2674" r="9901"/>
          <a:stretch/>
        </p:blipFill>
        <p:spPr>
          <a:xfrm>
            <a:off x="-1069" y="6256182"/>
            <a:ext cx="9141714" cy="463209"/>
          </a:xfrm>
          <a:prstGeom prst="rect">
            <a:avLst/>
          </a:prstGeom>
          <a:noFill/>
          <a:ln>
            <a:noFill/>
          </a:ln>
        </p:spPr>
      </p:pic>
      <p:pic>
        <p:nvPicPr>
          <p:cNvPr id="10" name="water1"/>
          <p:cNvPicPr>
            <a:picLocks noChangeAspect="1"/>
          </p:cNvPicPr>
          <p:nvPr/>
        </p:nvPicPr>
        <p:blipFill rotWithShape="1">
          <a:blip r:embed="rId15"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069" y="5979395"/>
            <a:ext cx="9141714" cy="268288"/>
          </a:xfrm>
          <a:prstGeom prst="rect">
            <a:avLst/>
          </a:prstGeom>
          <a:noFill/>
          <a:ln>
            <a:noFill/>
          </a:ln>
        </p:spPr>
      </p:pic>
      <p:sp>
        <p:nvSpPr>
          <p:cNvPr id="2" name="Title Placeholder 1"/>
          <p:cNvSpPr>
            <a:spLocks noGrp="1"/>
          </p:cNvSpPr>
          <p:nvPr>
            <p:ph type="title"/>
          </p:nvPr>
        </p:nvSpPr>
        <p:spPr>
          <a:xfrm>
            <a:off x="1005841" y="265176"/>
            <a:ext cx="7132319"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800" cap="all" baseline="0">
                <a:solidFill>
                  <a:schemeClr val="tx1"/>
                </a:solidFill>
              </a:defRPr>
            </a:lvl1pPr>
          </a:lstStyle>
          <a:p>
            <a:fld id="{F3D7EABE-95E8-4EED-AB78-E6FE9A9B17C9}" type="datetimeFigureOut">
              <a:rPr lang="en-US" smtClean="0"/>
              <a:pPr/>
              <a:t>10/19/2015</a:t>
            </a:fld>
            <a:endParaRPr lang="en-US"/>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cap="all" baseline="0">
                <a:solidFill>
                  <a:schemeClr val="tx1"/>
                </a:solidFill>
              </a:defRPr>
            </a:lvl1pPr>
          </a:lstStyle>
          <a:p>
            <a:fld id="{3C8B8593-A93B-4E0E-AD77-EF7645956DFA}"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90000"/>
            <a:lum/>
          </a:blip>
          <a:srcRect/>
          <a:stretch>
            <a:fillRect/>
          </a:stretch>
        </a:blipFill>
        <a:effectLst/>
      </p:bgPr>
    </p:bg>
    <p:spTree>
      <p:nvGrpSpPr>
        <p:cNvPr id="1" name=""/>
        <p:cNvGrpSpPr/>
        <p:nvPr/>
      </p:nvGrpSpPr>
      <p:grpSpPr>
        <a:xfrm>
          <a:off x="0" y="0"/>
          <a:ext cx="0" cy="0"/>
          <a:chOff x="0" y="0"/>
          <a:chExt cx="0" cy="0"/>
        </a:xfrm>
      </p:grpSpPr>
      <p:sp>
        <p:nvSpPr>
          <p:cNvPr id="7" name="sky"/>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4" cstate="print">
            <a:extLst>
              <a:ext uri="{28A0092B-C50C-407E-A947-70E740481C1C}">
                <a14:useLocalDpi xmlns:a14="http://schemas.microsoft.com/office/drawing/2010/main" val="0"/>
              </a:ext>
            </a:extLst>
          </a:blip>
          <a:srcRect l="2674" r="9901"/>
          <a:stretch/>
        </p:blipFill>
        <p:spPr>
          <a:xfrm>
            <a:off x="-1069" y="6256182"/>
            <a:ext cx="9141714" cy="463209"/>
          </a:xfrm>
          <a:prstGeom prst="rect">
            <a:avLst/>
          </a:prstGeom>
          <a:noFill/>
          <a:ln>
            <a:noFill/>
          </a:ln>
        </p:spPr>
      </p:pic>
      <p:pic>
        <p:nvPicPr>
          <p:cNvPr id="10" name="water1"/>
          <p:cNvPicPr>
            <a:picLocks noChangeAspect="1"/>
          </p:cNvPicPr>
          <p:nvPr/>
        </p:nvPicPr>
        <p:blipFill rotWithShape="1">
          <a:blip r:embed="rId15"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069" y="5979395"/>
            <a:ext cx="9141714" cy="268288"/>
          </a:xfrm>
          <a:prstGeom prst="rect">
            <a:avLst/>
          </a:prstGeom>
          <a:noFill/>
          <a:ln>
            <a:noFill/>
          </a:ln>
        </p:spPr>
      </p:pic>
      <p:sp>
        <p:nvSpPr>
          <p:cNvPr id="2" name="Title Placeholder 1"/>
          <p:cNvSpPr>
            <a:spLocks noGrp="1"/>
          </p:cNvSpPr>
          <p:nvPr>
            <p:ph type="title"/>
          </p:nvPr>
        </p:nvSpPr>
        <p:spPr>
          <a:xfrm>
            <a:off x="1005841" y="265176"/>
            <a:ext cx="7132319"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800" cap="all" baseline="0">
                <a:solidFill>
                  <a:schemeClr val="tx1"/>
                </a:solidFill>
              </a:defRPr>
            </a:lvl1pPr>
          </a:lstStyle>
          <a:p>
            <a:fld id="{F3D7EABE-95E8-4EED-AB78-E6FE9A9B17C9}" type="datetimeFigureOut">
              <a:rPr lang="en-US" smtClean="0"/>
              <a:pPr/>
              <a:t>10/19/2015</a:t>
            </a:fld>
            <a:endParaRPr lang="en-US"/>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cap="all" baseline="0">
                <a:solidFill>
                  <a:schemeClr val="tx1"/>
                </a:solidFill>
              </a:defRPr>
            </a:lvl1pPr>
          </a:lstStyle>
          <a:p>
            <a:fld id="{3C8B8593-A93B-4E0E-AD77-EF7645956DFA}"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90000"/>
            <a:lum/>
          </a:blip>
          <a:srcRect/>
          <a:stretch>
            <a:fillRect/>
          </a:stretch>
        </a:blipFill>
        <a:effectLst/>
      </p:bgPr>
    </p:bg>
    <p:spTree>
      <p:nvGrpSpPr>
        <p:cNvPr id="1" name=""/>
        <p:cNvGrpSpPr/>
        <p:nvPr/>
      </p:nvGrpSpPr>
      <p:grpSpPr>
        <a:xfrm>
          <a:off x="0" y="0"/>
          <a:ext cx="0" cy="0"/>
          <a:chOff x="0" y="0"/>
          <a:chExt cx="0" cy="0"/>
        </a:xfrm>
      </p:grpSpPr>
      <p:sp>
        <p:nvSpPr>
          <p:cNvPr id="7" name="sky"/>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4" cstate="print">
            <a:extLst>
              <a:ext uri="{28A0092B-C50C-407E-A947-70E740481C1C}">
                <a14:useLocalDpi xmlns:a14="http://schemas.microsoft.com/office/drawing/2010/main" val="0"/>
              </a:ext>
            </a:extLst>
          </a:blip>
          <a:srcRect l="2674" r="9901"/>
          <a:stretch/>
        </p:blipFill>
        <p:spPr>
          <a:xfrm>
            <a:off x="-1069" y="6256182"/>
            <a:ext cx="9141714" cy="463209"/>
          </a:xfrm>
          <a:prstGeom prst="rect">
            <a:avLst/>
          </a:prstGeom>
          <a:noFill/>
          <a:ln>
            <a:noFill/>
          </a:ln>
        </p:spPr>
      </p:pic>
      <p:pic>
        <p:nvPicPr>
          <p:cNvPr id="10" name="water1"/>
          <p:cNvPicPr>
            <a:picLocks noChangeAspect="1"/>
          </p:cNvPicPr>
          <p:nvPr/>
        </p:nvPicPr>
        <p:blipFill rotWithShape="1">
          <a:blip r:embed="rId15"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069" y="5979395"/>
            <a:ext cx="9141714" cy="268288"/>
          </a:xfrm>
          <a:prstGeom prst="rect">
            <a:avLst/>
          </a:prstGeom>
          <a:noFill/>
          <a:ln>
            <a:noFill/>
          </a:ln>
        </p:spPr>
      </p:pic>
      <p:sp>
        <p:nvSpPr>
          <p:cNvPr id="2" name="Title Placeholder 1"/>
          <p:cNvSpPr>
            <a:spLocks noGrp="1"/>
          </p:cNvSpPr>
          <p:nvPr>
            <p:ph type="title"/>
          </p:nvPr>
        </p:nvSpPr>
        <p:spPr>
          <a:xfrm>
            <a:off x="1005841" y="265176"/>
            <a:ext cx="7132319"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800" cap="all" baseline="0">
                <a:solidFill>
                  <a:schemeClr val="tx1"/>
                </a:solidFill>
              </a:defRPr>
            </a:lvl1pPr>
          </a:lstStyle>
          <a:p>
            <a:fld id="{F3D7EABE-95E8-4EED-AB78-E6FE9A9B17C9}" type="datetimeFigureOut">
              <a:rPr lang="en-US" smtClean="0"/>
              <a:pPr/>
              <a:t>10/19/2015</a:t>
            </a:fld>
            <a:endParaRPr lang="en-US"/>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cap="all" baseline="0">
                <a:solidFill>
                  <a:schemeClr val="tx1"/>
                </a:solidFill>
              </a:defRPr>
            </a:lvl1pPr>
          </a:lstStyle>
          <a:p>
            <a:fld id="{3C8B8593-A93B-4E0E-AD77-EF7645956DFA}"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7EABE-95E8-4EED-AB78-E6FE9A9B17C9}" type="datetimeFigureOut">
              <a:rPr lang="en-US" smtClean="0"/>
              <a:pPr/>
              <a:t>10/19/2015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B8593-A93B-4E0E-AD77-EF7645956D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healtheocean.org/images/ugc/uploads/press/PotableReuseANewWaterResourceCalifornia_1.pdf" TargetMode="External"/><Relationship Id="rId1" Type="http://schemas.openxmlformats.org/officeDocument/2006/relationships/slideLayout" Target="../slideLayouts/slideLayout35.xml"/><Relationship Id="rId5" Type="http://schemas.openxmlformats.org/officeDocument/2006/relationships/image" Target="../media/image23.png"/><Relationship Id="rId4" Type="http://schemas.openxmlformats.org/officeDocument/2006/relationships/hyperlink" Target="http://healtheocean.org/images/ugc/uploads/press/WastedWaterInfographic.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06562"/>
          </a:xfrm>
        </p:spPr>
        <p:txBody>
          <a:bodyPr>
            <a:normAutofit fontScale="90000"/>
          </a:bodyPr>
          <a:lstStyle/>
          <a:p>
            <a:r>
              <a:rPr lang="en-US" b="1" dirty="0" smtClean="0">
                <a:solidFill>
                  <a:schemeClr val="bg1"/>
                </a:solidFill>
                <a:latin typeface="Khmer UI" pitchFamily="34" charset="0"/>
                <a:cs typeface="Khmer UI" pitchFamily="34" charset="0"/>
              </a:rPr>
              <a:t>Potable Reuse:</a:t>
            </a:r>
            <a:br>
              <a:rPr lang="en-US" b="1" dirty="0" smtClean="0">
                <a:solidFill>
                  <a:schemeClr val="bg1"/>
                </a:solidFill>
                <a:latin typeface="Khmer UI" pitchFamily="34" charset="0"/>
                <a:cs typeface="Khmer UI" pitchFamily="34" charset="0"/>
              </a:rPr>
            </a:br>
            <a:r>
              <a:rPr lang="en-US" b="1" dirty="0" smtClean="0">
                <a:solidFill>
                  <a:schemeClr val="bg1"/>
                </a:solidFill>
                <a:latin typeface="Khmer UI" pitchFamily="34" charset="0"/>
                <a:cs typeface="Khmer UI" pitchFamily="34" charset="0"/>
              </a:rPr>
              <a:t>A New Water Resource</a:t>
            </a:r>
            <a:br>
              <a:rPr lang="en-US" b="1" dirty="0" smtClean="0">
                <a:solidFill>
                  <a:schemeClr val="bg1"/>
                </a:solidFill>
                <a:latin typeface="Khmer UI" pitchFamily="34" charset="0"/>
                <a:cs typeface="Khmer UI" pitchFamily="34" charset="0"/>
              </a:rPr>
            </a:br>
            <a:r>
              <a:rPr lang="en-US" b="1" dirty="0" smtClean="0">
                <a:solidFill>
                  <a:schemeClr val="bg1"/>
                </a:solidFill>
                <a:latin typeface="Khmer UI" pitchFamily="34" charset="0"/>
                <a:cs typeface="Khmer UI" pitchFamily="34" charset="0"/>
              </a:rPr>
              <a:t>for the Central Coast</a:t>
            </a:r>
            <a:endParaRPr lang="en-US" b="1" dirty="0">
              <a:solidFill>
                <a:schemeClr val="bg1"/>
              </a:solidFill>
              <a:latin typeface="Khmer UI" pitchFamily="34" charset="0"/>
              <a:cs typeface="Khmer UI" pitchFamily="34" charset="0"/>
            </a:endParaRPr>
          </a:p>
        </p:txBody>
      </p:sp>
      <p:sp>
        <p:nvSpPr>
          <p:cNvPr id="10" name="Content Placeholder 9"/>
          <p:cNvSpPr>
            <a:spLocks noGrp="1"/>
          </p:cNvSpPr>
          <p:nvPr>
            <p:ph idx="1"/>
          </p:nvPr>
        </p:nvSpPr>
        <p:spPr>
          <a:xfrm>
            <a:off x="457200" y="2971800"/>
            <a:ext cx="8229600" cy="2620963"/>
          </a:xfrm>
        </p:spPr>
        <p:txBody>
          <a:bodyPr>
            <a:normAutofit/>
          </a:bodyPr>
          <a:lstStyle/>
          <a:p>
            <a:pPr>
              <a:buNone/>
            </a:pPr>
            <a:r>
              <a:rPr lang="en-US" sz="2800" b="1" dirty="0" smtClean="0">
                <a:solidFill>
                  <a:schemeClr val="bg1"/>
                </a:solidFill>
                <a:latin typeface="Khmer UI" pitchFamily="34" charset="0"/>
                <a:cs typeface="Khmer UI" pitchFamily="34" charset="0"/>
              </a:rPr>
              <a:t>Water Breakout Session – </a:t>
            </a:r>
          </a:p>
          <a:p>
            <a:pPr>
              <a:buNone/>
            </a:pPr>
            <a:r>
              <a:rPr lang="en-US" sz="2800" b="1" dirty="0" smtClean="0">
                <a:solidFill>
                  <a:schemeClr val="bg1"/>
                </a:solidFill>
                <a:latin typeface="Khmer UI" pitchFamily="34" charset="0"/>
                <a:cs typeface="Khmer UI" pitchFamily="34" charset="0"/>
              </a:rPr>
              <a:t>2015 Central Coast Sustainability Summit</a:t>
            </a:r>
          </a:p>
          <a:p>
            <a:pPr>
              <a:buNone/>
            </a:pPr>
            <a:endParaRPr lang="en-US" sz="2800" b="1" dirty="0" smtClean="0">
              <a:solidFill>
                <a:schemeClr val="bg1"/>
              </a:solidFill>
              <a:latin typeface="Khmer UI" pitchFamily="34" charset="0"/>
              <a:cs typeface="Khmer UI" pitchFamily="34" charset="0"/>
            </a:endParaRPr>
          </a:p>
          <a:p>
            <a:pPr>
              <a:buNone/>
            </a:pPr>
            <a:r>
              <a:rPr lang="en-US" sz="2800" b="1" dirty="0" smtClean="0">
                <a:solidFill>
                  <a:schemeClr val="bg1"/>
                </a:solidFill>
                <a:latin typeface="Khmer UI" pitchFamily="34" charset="0"/>
                <a:cs typeface="Khmer UI" pitchFamily="34" charset="0"/>
              </a:rPr>
              <a:t>James Hawkins, Heal the Ocean</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dirty="0" smtClean="0">
                <a:latin typeface="Khmer UI" pitchFamily="34" charset="0"/>
                <a:cs typeface="Khmer UI" pitchFamily="34" charset="0"/>
              </a:rPr>
              <a:t>Legal basis for who gets water in California and how much.</a:t>
            </a:r>
          </a:p>
          <a:p>
            <a:r>
              <a:rPr lang="en-US" sz="3600" dirty="0" smtClean="0">
                <a:latin typeface="Khmer UI" pitchFamily="34" charset="0"/>
                <a:cs typeface="Khmer UI" pitchFamily="34" charset="0"/>
              </a:rPr>
              <a:t>Senior water rights hold priority.</a:t>
            </a:r>
          </a:p>
          <a:p>
            <a:r>
              <a:rPr lang="en-US" sz="3600" dirty="0" smtClean="0">
                <a:latin typeface="Khmer UI" pitchFamily="34" charset="0"/>
                <a:cs typeface="Khmer UI" pitchFamily="34" charset="0"/>
              </a:rPr>
              <a:t>All water rights must be put to a “reasonable and beneficial use.”</a:t>
            </a:r>
          </a:p>
          <a:p>
            <a:r>
              <a:rPr lang="en-US" sz="3600" dirty="0" smtClean="0">
                <a:latin typeface="Khmer UI" pitchFamily="34" charset="0"/>
                <a:cs typeface="Khmer UI" pitchFamily="34" charset="0"/>
              </a:rPr>
              <a:t>Arcane -- “understood by few; mysterious or secret.”</a:t>
            </a:r>
          </a:p>
          <a:p>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b="1" dirty="0" smtClean="0">
                <a:latin typeface="Khmer UI" pitchFamily="34" charset="0"/>
                <a:cs typeface="Khmer UI" pitchFamily="34" charset="0"/>
              </a:rPr>
              <a:t>State Water Rights System</a:t>
            </a:r>
            <a:endParaRPr lang="en-US" b="1" dirty="0">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69636" name="Picture 4"/>
          <p:cNvPicPr>
            <a:picLocks noChangeAspect="1" noChangeArrowheads="1"/>
          </p:cNvPicPr>
          <p:nvPr/>
        </p:nvPicPr>
        <p:blipFill>
          <a:blip r:embed="rId2" cstate="print"/>
          <a:srcRect/>
          <a:stretch>
            <a:fillRect/>
          </a:stretch>
        </p:blipFill>
        <p:spPr bwMode="auto">
          <a:xfrm>
            <a:off x="533400" y="228600"/>
            <a:ext cx="8153400" cy="2667000"/>
          </a:xfrm>
          <a:prstGeom prst="rect">
            <a:avLst/>
          </a:prstGeom>
          <a:noFill/>
          <a:ln w="9525">
            <a:noFill/>
            <a:miter lim="800000"/>
            <a:headEnd/>
            <a:tailEnd/>
          </a:ln>
        </p:spPr>
      </p:pic>
      <p:sp>
        <p:nvSpPr>
          <p:cNvPr id="9" name="Content Placeholder 2"/>
          <p:cNvSpPr txBox="1">
            <a:spLocks/>
          </p:cNvSpPr>
          <p:nvPr/>
        </p:nvSpPr>
        <p:spPr>
          <a:xfrm>
            <a:off x="838200" y="3200400"/>
            <a:ext cx="7772400" cy="28194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results show that </a:t>
            </a:r>
            <a:r>
              <a:rPr kumimoji="0" lang="en-US" sz="4400" b="0" i="1" u="sng"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water right allocations</a:t>
            </a:r>
            <a:r>
              <a:rPr kumimoji="0" lang="en-US" sz="4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total 400 billion cubic meters, approximately </a:t>
            </a:r>
            <a:r>
              <a:rPr kumimoji="0" lang="en-US" sz="4400" b="0" i="1" u="sng"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five times the state’s mean annual runoff</a:t>
            </a:r>
            <a:r>
              <a:rPr kumimoji="0" lang="en-US" sz="4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en-US" sz="4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b="1" dirty="0" smtClean="0">
                <a:solidFill>
                  <a:srgbClr val="002060"/>
                </a:solidFill>
                <a:latin typeface="Khmer UI" pitchFamily="34" charset="0"/>
                <a:cs typeface="Khmer UI" pitchFamily="34" charset="0"/>
              </a:rPr>
              <a:t>Three Numbers on the Drought</a:t>
            </a:r>
            <a:endParaRPr lang="en-US" b="1" dirty="0">
              <a:solidFill>
                <a:srgbClr val="002060"/>
              </a:solidFill>
              <a:latin typeface="Khmer UI" pitchFamily="34" charset="0"/>
              <a:cs typeface="Khmer UI" pitchFamily="34" charset="0"/>
            </a:endParaRPr>
          </a:p>
        </p:txBody>
      </p:sp>
      <p:sp>
        <p:nvSpPr>
          <p:cNvPr id="3" name="Content Placeholder 2"/>
          <p:cNvSpPr>
            <a:spLocks noGrp="1"/>
          </p:cNvSpPr>
          <p:nvPr>
            <p:ph idx="1"/>
          </p:nvPr>
        </p:nvSpPr>
        <p:spPr>
          <a:xfrm>
            <a:off x="457200" y="2057400"/>
            <a:ext cx="8229600" cy="4525963"/>
          </a:xfrm>
        </p:spPr>
        <p:txBody>
          <a:bodyPr>
            <a:normAutofit/>
          </a:bodyPr>
          <a:lstStyle/>
          <a:p>
            <a:pPr algn="ctr">
              <a:buNone/>
            </a:pPr>
            <a:endParaRPr lang="en-US" sz="2000" b="1" u="sng" dirty="0" smtClean="0">
              <a:solidFill>
                <a:srgbClr val="002060"/>
              </a:solidFill>
              <a:latin typeface="Khmer UI" pitchFamily="34" charset="0"/>
              <a:cs typeface="Khmer UI" pitchFamily="34" charset="0"/>
            </a:endParaRPr>
          </a:p>
          <a:p>
            <a:pPr algn="ctr">
              <a:buNone/>
            </a:pPr>
            <a:r>
              <a:rPr lang="en-US" b="1" dirty="0" smtClean="0">
                <a:solidFill>
                  <a:srgbClr val="002060"/>
                </a:solidFill>
                <a:latin typeface="Khmer UI" pitchFamily="34" charset="0"/>
                <a:cs typeface="Khmer UI" pitchFamily="34" charset="0"/>
              </a:rPr>
              <a:t>Zero Percent</a:t>
            </a:r>
          </a:p>
          <a:p>
            <a:pPr algn="ctr">
              <a:buNone/>
            </a:pPr>
            <a:r>
              <a:rPr lang="en-US" sz="2000" b="1" dirty="0" smtClean="0">
                <a:solidFill>
                  <a:srgbClr val="002060"/>
                </a:solidFill>
                <a:latin typeface="Khmer UI" pitchFamily="34" charset="0"/>
                <a:cs typeface="Khmer UI" pitchFamily="34" charset="0"/>
              </a:rPr>
              <a:t>Original 2014 State Water Project Allocation</a:t>
            </a:r>
          </a:p>
          <a:p>
            <a:pPr algn="ctr">
              <a:buNone/>
            </a:pPr>
            <a:endParaRPr lang="en-US" sz="2400" b="1" dirty="0">
              <a:solidFill>
                <a:srgbClr val="002060"/>
              </a:solidFill>
              <a:latin typeface="Khmer UI" pitchFamily="34" charset="0"/>
              <a:cs typeface="Khmer UI" pitchFamily="34" charset="0"/>
            </a:endParaRPr>
          </a:p>
          <a:p>
            <a:pPr algn="ctr">
              <a:buNone/>
            </a:pPr>
            <a:r>
              <a:rPr lang="en-US" b="1" u="sng" dirty="0" smtClean="0">
                <a:solidFill>
                  <a:schemeClr val="tx2">
                    <a:lumMod val="60000"/>
                    <a:lumOff val="40000"/>
                  </a:schemeClr>
                </a:solidFill>
                <a:latin typeface="Khmer UI" pitchFamily="34" charset="0"/>
                <a:cs typeface="Khmer UI" pitchFamily="34" charset="0"/>
              </a:rPr>
              <a:t>Five</a:t>
            </a:r>
          </a:p>
          <a:p>
            <a:pPr algn="ctr">
              <a:buNone/>
            </a:pPr>
            <a:r>
              <a:rPr lang="en-US" sz="2000" b="1" u="sng" dirty="0" smtClean="0">
                <a:solidFill>
                  <a:schemeClr val="tx2">
                    <a:lumMod val="60000"/>
                    <a:lumOff val="40000"/>
                  </a:schemeClr>
                </a:solidFill>
                <a:latin typeface="Khmer UI" pitchFamily="34" charset="0"/>
                <a:cs typeface="Khmer UI" pitchFamily="34" charset="0"/>
              </a:rPr>
              <a:t>State Water Rights System is Five Times Over-Subscribed</a:t>
            </a:r>
            <a:endParaRPr lang="en-US" sz="2000" b="1" dirty="0" smtClean="0">
              <a:solidFill>
                <a:srgbClr val="00B0F0"/>
              </a:solidFill>
              <a:latin typeface="Khmer UI" pitchFamily="34" charset="0"/>
              <a:cs typeface="Khmer UI" pitchFamily="34" charset="0"/>
            </a:endParaRPr>
          </a:p>
          <a:p>
            <a:pPr algn="ctr">
              <a:buNone/>
            </a:pPr>
            <a:endParaRPr lang="en-US" sz="2400" b="1" dirty="0">
              <a:solidFill>
                <a:srgbClr val="002060"/>
              </a:solidFill>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b="1" dirty="0" smtClean="0">
                <a:solidFill>
                  <a:srgbClr val="002060"/>
                </a:solidFill>
                <a:latin typeface="Khmer UI" pitchFamily="34" charset="0"/>
                <a:cs typeface="Khmer UI" pitchFamily="34" charset="0"/>
              </a:rPr>
              <a:t>Three Numbers on the Drought</a:t>
            </a:r>
            <a:endParaRPr lang="en-US" b="1" dirty="0">
              <a:solidFill>
                <a:srgbClr val="002060"/>
              </a:solidFill>
              <a:latin typeface="Khmer UI" pitchFamily="34" charset="0"/>
              <a:cs typeface="Khmer UI" pitchFamily="34" charset="0"/>
            </a:endParaRPr>
          </a:p>
        </p:txBody>
      </p:sp>
      <p:sp>
        <p:nvSpPr>
          <p:cNvPr id="3" name="Content Placeholder 2"/>
          <p:cNvSpPr>
            <a:spLocks noGrp="1"/>
          </p:cNvSpPr>
          <p:nvPr>
            <p:ph idx="1"/>
          </p:nvPr>
        </p:nvSpPr>
        <p:spPr>
          <a:xfrm>
            <a:off x="457200" y="2057400"/>
            <a:ext cx="8229600" cy="4525963"/>
          </a:xfrm>
        </p:spPr>
        <p:txBody>
          <a:bodyPr>
            <a:normAutofit/>
          </a:bodyPr>
          <a:lstStyle/>
          <a:p>
            <a:pPr algn="ctr">
              <a:buNone/>
            </a:pPr>
            <a:endParaRPr lang="en-US" sz="2000" b="1" u="sng" dirty="0" smtClean="0">
              <a:solidFill>
                <a:srgbClr val="002060"/>
              </a:solidFill>
              <a:latin typeface="Khmer UI" pitchFamily="34" charset="0"/>
              <a:cs typeface="Khmer UI" pitchFamily="34" charset="0"/>
            </a:endParaRPr>
          </a:p>
          <a:p>
            <a:pPr algn="ctr">
              <a:buNone/>
            </a:pPr>
            <a:r>
              <a:rPr lang="en-US" b="1" dirty="0" smtClean="0">
                <a:solidFill>
                  <a:srgbClr val="002060"/>
                </a:solidFill>
                <a:latin typeface="Khmer UI" pitchFamily="34" charset="0"/>
                <a:cs typeface="Khmer UI" pitchFamily="34" charset="0"/>
              </a:rPr>
              <a:t>Zero Percent</a:t>
            </a:r>
          </a:p>
          <a:p>
            <a:pPr algn="ctr">
              <a:buNone/>
            </a:pPr>
            <a:r>
              <a:rPr lang="en-US" sz="2000" b="1" dirty="0" smtClean="0">
                <a:solidFill>
                  <a:srgbClr val="002060"/>
                </a:solidFill>
                <a:latin typeface="Khmer UI" pitchFamily="34" charset="0"/>
                <a:cs typeface="Khmer UI" pitchFamily="34" charset="0"/>
              </a:rPr>
              <a:t>Original 2014 State Water Project Allocation</a:t>
            </a:r>
          </a:p>
          <a:p>
            <a:pPr algn="ctr">
              <a:buNone/>
            </a:pPr>
            <a:endParaRPr lang="en-US" sz="2400" b="1" dirty="0">
              <a:solidFill>
                <a:srgbClr val="002060"/>
              </a:solidFill>
              <a:latin typeface="Khmer UI" pitchFamily="34" charset="0"/>
              <a:cs typeface="Khmer UI" pitchFamily="34" charset="0"/>
            </a:endParaRPr>
          </a:p>
          <a:p>
            <a:pPr algn="ctr">
              <a:buNone/>
            </a:pPr>
            <a:r>
              <a:rPr lang="en-US" b="1" dirty="0" smtClean="0">
                <a:solidFill>
                  <a:srgbClr val="002060"/>
                </a:solidFill>
                <a:latin typeface="Khmer UI" pitchFamily="34" charset="0"/>
                <a:cs typeface="Khmer UI" pitchFamily="34" charset="0"/>
              </a:rPr>
              <a:t>Five</a:t>
            </a:r>
          </a:p>
          <a:p>
            <a:pPr algn="ctr">
              <a:buNone/>
            </a:pPr>
            <a:r>
              <a:rPr lang="en-US" sz="2000" b="1" dirty="0" smtClean="0">
                <a:solidFill>
                  <a:srgbClr val="002060"/>
                </a:solidFill>
                <a:latin typeface="Khmer UI" pitchFamily="34" charset="0"/>
                <a:cs typeface="Khmer UI" pitchFamily="34" charset="0"/>
              </a:rPr>
              <a:t>State Water Rights System is Five Times Over-Subscribed</a:t>
            </a:r>
          </a:p>
          <a:p>
            <a:pPr algn="ctr">
              <a:buNone/>
            </a:pPr>
            <a:endParaRPr lang="en-US" sz="2400" b="1" dirty="0">
              <a:solidFill>
                <a:srgbClr val="002060"/>
              </a:solidFill>
              <a:latin typeface="Khmer UI" pitchFamily="34" charset="0"/>
              <a:cs typeface="Khmer UI" pitchFamily="34" charset="0"/>
            </a:endParaRPr>
          </a:p>
          <a:p>
            <a:pPr algn="ctr">
              <a:buNone/>
            </a:pPr>
            <a:r>
              <a:rPr lang="en-US" b="1" u="sng" dirty="0" smtClean="0">
                <a:solidFill>
                  <a:schemeClr val="tx2">
                    <a:lumMod val="60000"/>
                    <a:lumOff val="40000"/>
                  </a:schemeClr>
                </a:solidFill>
                <a:latin typeface="Khmer UI" pitchFamily="34" charset="0"/>
                <a:cs typeface="Khmer UI" pitchFamily="34" charset="0"/>
              </a:rPr>
              <a:t>Four Years</a:t>
            </a:r>
          </a:p>
          <a:p>
            <a:pPr algn="ctr">
              <a:buNone/>
            </a:pPr>
            <a:r>
              <a:rPr lang="en-US" sz="2400" b="1" dirty="0" err="1" smtClean="0">
                <a:solidFill>
                  <a:schemeClr val="tx2">
                    <a:lumMod val="60000"/>
                    <a:lumOff val="40000"/>
                  </a:schemeClr>
                </a:solidFill>
                <a:latin typeface="Khmer UI" pitchFamily="34" charset="0"/>
                <a:cs typeface="Khmer UI" pitchFamily="34" charset="0"/>
              </a:rPr>
              <a:t>Cachuma</a:t>
            </a:r>
            <a:endParaRPr lang="en-US" sz="2400" b="1" dirty="0">
              <a:solidFill>
                <a:schemeClr val="tx2">
                  <a:lumMod val="60000"/>
                  <a:lumOff val="40000"/>
                </a:schemeClr>
              </a:solidFill>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Khmer UI" pitchFamily="34" charset="0"/>
                <a:cs typeface="Khmer UI" pitchFamily="34" charset="0"/>
              </a:rPr>
              <a:t>What About </a:t>
            </a:r>
            <a:r>
              <a:rPr lang="en-US" b="1" dirty="0" err="1" smtClean="0">
                <a:latin typeface="Khmer UI" pitchFamily="34" charset="0"/>
                <a:cs typeface="Khmer UI" pitchFamily="34" charset="0"/>
              </a:rPr>
              <a:t>Cachuma</a:t>
            </a:r>
            <a:r>
              <a:rPr lang="en-US" b="1" dirty="0" smtClean="0">
                <a:latin typeface="Khmer UI" pitchFamily="34" charset="0"/>
                <a:cs typeface="Khmer UI" pitchFamily="34" charset="0"/>
              </a:rPr>
              <a:t>?</a:t>
            </a:r>
            <a:endParaRPr lang="en-US" b="1" dirty="0">
              <a:latin typeface="Khmer UI" pitchFamily="34" charset="0"/>
              <a:cs typeface="Khmer UI" pitchFamily="34" charset="0"/>
            </a:endParaRPr>
          </a:p>
        </p:txBody>
      </p:sp>
      <p:sp>
        <p:nvSpPr>
          <p:cNvPr id="4" name="Content Placeholder 3"/>
          <p:cNvSpPr>
            <a:spLocks noGrp="1"/>
          </p:cNvSpPr>
          <p:nvPr>
            <p:ph idx="1"/>
          </p:nvPr>
        </p:nvSpPr>
        <p:spPr>
          <a:xfrm>
            <a:off x="457200" y="1600200"/>
            <a:ext cx="8229600" cy="4525963"/>
          </a:xfrm>
        </p:spPr>
        <p:txBody>
          <a:bodyPr/>
          <a:lstStyle/>
          <a:p>
            <a:pPr>
              <a:buNone/>
            </a:pPr>
            <a:endParaRPr lang="en-US" dirty="0" smtClean="0">
              <a:latin typeface="Khmer UI" pitchFamily="34" charset="0"/>
              <a:cs typeface="Khmer UI" pitchFamily="34" charset="0"/>
            </a:endParaRPr>
          </a:p>
          <a:p>
            <a:pPr>
              <a:buNone/>
            </a:pPr>
            <a:endParaRPr lang="en-US" dirty="0" smtClean="0">
              <a:latin typeface="Khmer UI" pitchFamily="34" charset="0"/>
              <a:cs typeface="Khmer UI" pitchFamily="34" charset="0"/>
            </a:endParaRPr>
          </a:p>
          <a:p>
            <a:pPr>
              <a:buNone/>
            </a:pPr>
            <a:endParaRPr lang="en-US" dirty="0" smtClean="0">
              <a:latin typeface="Khmer UI" pitchFamily="34" charset="0"/>
              <a:cs typeface="Khmer UI" pitchFamily="34" charset="0"/>
            </a:endParaRPr>
          </a:p>
          <a:p>
            <a:pPr>
              <a:buNone/>
            </a:pPr>
            <a:endParaRPr lang="en-US" dirty="0" smtClean="0">
              <a:latin typeface="Khmer UI" pitchFamily="34" charset="0"/>
              <a:cs typeface="Khmer UI" pitchFamily="34" charset="0"/>
            </a:endParaRPr>
          </a:p>
          <a:p>
            <a:pPr>
              <a:buNone/>
            </a:pPr>
            <a:r>
              <a:rPr lang="en-US" dirty="0" smtClean="0">
                <a:latin typeface="Khmer UI" pitchFamily="34" charset="0"/>
                <a:cs typeface="Khmer UI" pitchFamily="34" charset="0"/>
              </a:rPr>
              <a:t>	The number of years that </a:t>
            </a:r>
            <a:r>
              <a:rPr lang="en-US" dirty="0" err="1" smtClean="0">
                <a:latin typeface="Khmer UI" pitchFamily="34" charset="0"/>
                <a:cs typeface="Khmer UI" pitchFamily="34" charset="0"/>
              </a:rPr>
              <a:t>Cachuma</a:t>
            </a:r>
            <a:r>
              <a:rPr lang="en-US" dirty="0" smtClean="0">
                <a:latin typeface="Khmer UI" pitchFamily="34" charset="0"/>
                <a:cs typeface="Khmer UI" pitchFamily="34" charset="0"/>
              </a:rPr>
              <a:t> water deliveries are meant to last during drought periods.</a:t>
            </a:r>
          </a:p>
        </p:txBody>
      </p:sp>
      <p:sp>
        <p:nvSpPr>
          <p:cNvPr id="5" name="Rectangle 4"/>
          <p:cNvSpPr/>
          <p:nvPr/>
        </p:nvSpPr>
        <p:spPr>
          <a:xfrm>
            <a:off x="2743200" y="1752600"/>
            <a:ext cx="36576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800" b="1" dirty="0" smtClean="0">
                <a:solidFill>
                  <a:schemeClr val="tx1"/>
                </a:solidFill>
                <a:latin typeface="Khmer UI" pitchFamily="34" charset="0"/>
                <a:cs typeface="Khmer UI" pitchFamily="34" charset="0"/>
              </a:rPr>
              <a:t>Seven Years</a:t>
            </a:r>
            <a:endParaRPr lang="en-US" sz="4800" b="1" dirty="0">
              <a:solidFill>
                <a:schemeClr val="tx1"/>
              </a:solidFill>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Khmer UI" pitchFamily="34" charset="0"/>
                <a:cs typeface="Khmer UI" pitchFamily="34" charset="0"/>
              </a:rPr>
              <a:t>What About </a:t>
            </a:r>
            <a:r>
              <a:rPr lang="en-US" b="1" dirty="0" err="1" smtClean="0">
                <a:latin typeface="Khmer UI" pitchFamily="34" charset="0"/>
                <a:cs typeface="Khmer UI" pitchFamily="34" charset="0"/>
              </a:rPr>
              <a:t>Cachuma</a:t>
            </a:r>
            <a:r>
              <a:rPr lang="en-US" b="1" dirty="0" smtClean="0">
                <a:latin typeface="Khmer UI" pitchFamily="34" charset="0"/>
                <a:cs typeface="Khmer UI" pitchFamily="34" charset="0"/>
              </a:rPr>
              <a:t>?</a:t>
            </a:r>
            <a:endParaRPr lang="en-US" b="1" dirty="0">
              <a:latin typeface="Khmer UI" pitchFamily="34" charset="0"/>
              <a:cs typeface="Khmer UI" pitchFamily="34" charset="0"/>
            </a:endParaRPr>
          </a:p>
        </p:txBody>
      </p:sp>
      <p:sp>
        <p:nvSpPr>
          <p:cNvPr id="4" name="Content Placeholder 3"/>
          <p:cNvSpPr>
            <a:spLocks noGrp="1"/>
          </p:cNvSpPr>
          <p:nvPr>
            <p:ph idx="1"/>
          </p:nvPr>
        </p:nvSpPr>
        <p:spPr>
          <a:xfrm>
            <a:off x="457200" y="1600200"/>
            <a:ext cx="8229600" cy="4525963"/>
          </a:xfrm>
        </p:spPr>
        <p:txBody>
          <a:bodyPr/>
          <a:lstStyle/>
          <a:p>
            <a:pPr>
              <a:buNone/>
            </a:pPr>
            <a:endParaRPr lang="en-US" dirty="0" smtClean="0">
              <a:latin typeface="Khmer UI" pitchFamily="34" charset="0"/>
              <a:cs typeface="Khmer UI" pitchFamily="34" charset="0"/>
            </a:endParaRPr>
          </a:p>
          <a:p>
            <a:pPr>
              <a:buNone/>
            </a:pPr>
            <a:endParaRPr lang="en-US" dirty="0" smtClean="0">
              <a:latin typeface="Khmer UI" pitchFamily="34" charset="0"/>
              <a:cs typeface="Khmer UI" pitchFamily="34" charset="0"/>
            </a:endParaRPr>
          </a:p>
          <a:p>
            <a:pPr>
              <a:buNone/>
            </a:pPr>
            <a:endParaRPr lang="en-US" dirty="0" smtClean="0">
              <a:latin typeface="Khmer UI" pitchFamily="34" charset="0"/>
              <a:cs typeface="Khmer UI" pitchFamily="34" charset="0"/>
            </a:endParaRPr>
          </a:p>
          <a:p>
            <a:pPr>
              <a:buNone/>
            </a:pPr>
            <a:endParaRPr lang="en-US" dirty="0" smtClean="0">
              <a:latin typeface="Khmer UI" pitchFamily="34" charset="0"/>
              <a:cs typeface="Khmer UI" pitchFamily="34" charset="0"/>
            </a:endParaRPr>
          </a:p>
          <a:p>
            <a:pPr>
              <a:buNone/>
            </a:pPr>
            <a:r>
              <a:rPr lang="en-US" dirty="0" smtClean="0">
                <a:latin typeface="Khmer UI" pitchFamily="34" charset="0"/>
                <a:cs typeface="Khmer UI" pitchFamily="34" charset="0"/>
              </a:rPr>
              <a:t>	The number of years that water deliveries are projected to last in the</a:t>
            </a:r>
            <a:r>
              <a:rPr lang="en-US" i="1" dirty="0" smtClean="0">
                <a:latin typeface="Khmer UI" pitchFamily="34" charset="0"/>
                <a:cs typeface="Khmer UI" pitchFamily="34" charset="0"/>
              </a:rPr>
              <a:t> current</a:t>
            </a:r>
            <a:r>
              <a:rPr lang="en-US" dirty="0" smtClean="0">
                <a:latin typeface="Khmer UI" pitchFamily="34" charset="0"/>
                <a:cs typeface="Khmer UI" pitchFamily="34" charset="0"/>
              </a:rPr>
              <a:t> drought period.</a:t>
            </a:r>
          </a:p>
        </p:txBody>
      </p:sp>
      <p:sp>
        <p:nvSpPr>
          <p:cNvPr id="5" name="Rectangle 4"/>
          <p:cNvSpPr/>
          <p:nvPr/>
        </p:nvSpPr>
        <p:spPr>
          <a:xfrm>
            <a:off x="2743200" y="1752600"/>
            <a:ext cx="36576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800" b="1" dirty="0" smtClean="0">
                <a:solidFill>
                  <a:schemeClr val="tx1"/>
                </a:solidFill>
                <a:latin typeface="Khmer UI" pitchFamily="34" charset="0"/>
                <a:cs typeface="Khmer UI" pitchFamily="34" charset="0"/>
              </a:rPr>
              <a:t>Four Years</a:t>
            </a:r>
            <a:endParaRPr lang="en-US" sz="4800" b="1" dirty="0">
              <a:solidFill>
                <a:schemeClr val="tx1"/>
              </a:solidFill>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b="1" dirty="0" smtClean="0">
                <a:solidFill>
                  <a:srgbClr val="002060"/>
                </a:solidFill>
                <a:latin typeface="Khmer UI" pitchFamily="34" charset="0"/>
                <a:cs typeface="Khmer UI" pitchFamily="34" charset="0"/>
              </a:rPr>
              <a:t>Three Numbers on the Drought</a:t>
            </a:r>
            <a:endParaRPr lang="en-US" b="1" dirty="0">
              <a:solidFill>
                <a:srgbClr val="002060"/>
              </a:solidFill>
              <a:latin typeface="Khmer UI" pitchFamily="34" charset="0"/>
              <a:cs typeface="Khmer UI" pitchFamily="34" charset="0"/>
            </a:endParaRPr>
          </a:p>
        </p:txBody>
      </p:sp>
      <p:sp>
        <p:nvSpPr>
          <p:cNvPr id="3" name="Content Placeholder 2"/>
          <p:cNvSpPr>
            <a:spLocks noGrp="1"/>
          </p:cNvSpPr>
          <p:nvPr>
            <p:ph idx="1"/>
          </p:nvPr>
        </p:nvSpPr>
        <p:spPr>
          <a:xfrm>
            <a:off x="457200" y="2057400"/>
            <a:ext cx="8229600" cy="4525963"/>
          </a:xfrm>
        </p:spPr>
        <p:txBody>
          <a:bodyPr>
            <a:normAutofit/>
          </a:bodyPr>
          <a:lstStyle/>
          <a:p>
            <a:pPr algn="ctr">
              <a:buNone/>
            </a:pPr>
            <a:endParaRPr lang="en-US" sz="2000" b="1" u="sng" dirty="0" smtClean="0">
              <a:solidFill>
                <a:srgbClr val="002060"/>
              </a:solidFill>
              <a:latin typeface="Khmer UI" pitchFamily="34" charset="0"/>
              <a:cs typeface="Khmer UI" pitchFamily="34" charset="0"/>
            </a:endParaRPr>
          </a:p>
          <a:p>
            <a:pPr algn="ctr">
              <a:buNone/>
            </a:pPr>
            <a:r>
              <a:rPr lang="en-US" b="1" u="sng" dirty="0" smtClean="0">
                <a:solidFill>
                  <a:srgbClr val="002060"/>
                </a:solidFill>
                <a:latin typeface="Khmer UI" pitchFamily="34" charset="0"/>
                <a:cs typeface="Khmer UI" pitchFamily="34" charset="0"/>
              </a:rPr>
              <a:t>Zero Percent</a:t>
            </a:r>
          </a:p>
          <a:p>
            <a:pPr algn="ctr">
              <a:buNone/>
            </a:pPr>
            <a:r>
              <a:rPr lang="en-US" sz="2000" b="1" dirty="0" smtClean="0">
                <a:solidFill>
                  <a:srgbClr val="002060"/>
                </a:solidFill>
                <a:latin typeface="Khmer UI" pitchFamily="34" charset="0"/>
                <a:cs typeface="Khmer UI" pitchFamily="34" charset="0"/>
              </a:rPr>
              <a:t>Original 2014 State Water Project Allocation</a:t>
            </a:r>
          </a:p>
          <a:p>
            <a:pPr algn="ctr">
              <a:buNone/>
            </a:pPr>
            <a:endParaRPr lang="en-US" sz="1200" b="1" dirty="0">
              <a:solidFill>
                <a:srgbClr val="002060"/>
              </a:solidFill>
              <a:latin typeface="Khmer UI" pitchFamily="34" charset="0"/>
              <a:cs typeface="Khmer UI" pitchFamily="34" charset="0"/>
            </a:endParaRPr>
          </a:p>
          <a:p>
            <a:pPr algn="ctr">
              <a:buNone/>
            </a:pPr>
            <a:r>
              <a:rPr lang="en-US" b="1" u="sng" dirty="0" smtClean="0">
                <a:solidFill>
                  <a:srgbClr val="002060"/>
                </a:solidFill>
                <a:latin typeface="Khmer UI" pitchFamily="34" charset="0"/>
                <a:cs typeface="Khmer UI" pitchFamily="34" charset="0"/>
              </a:rPr>
              <a:t>Five</a:t>
            </a:r>
          </a:p>
          <a:p>
            <a:pPr algn="ctr">
              <a:buNone/>
            </a:pPr>
            <a:r>
              <a:rPr lang="en-US" sz="2000" b="1" dirty="0" smtClean="0">
                <a:solidFill>
                  <a:srgbClr val="002060"/>
                </a:solidFill>
                <a:latin typeface="Khmer UI" pitchFamily="34" charset="0"/>
                <a:cs typeface="Khmer UI" pitchFamily="34" charset="0"/>
              </a:rPr>
              <a:t>State Water Rights System is Five Times Over-Subscribed</a:t>
            </a:r>
          </a:p>
          <a:p>
            <a:pPr algn="ctr">
              <a:buNone/>
            </a:pPr>
            <a:endParaRPr lang="en-US" sz="1200" b="1" dirty="0">
              <a:solidFill>
                <a:srgbClr val="002060"/>
              </a:solidFill>
              <a:latin typeface="Khmer UI" pitchFamily="34" charset="0"/>
              <a:cs typeface="Khmer UI" pitchFamily="34" charset="0"/>
            </a:endParaRPr>
          </a:p>
          <a:p>
            <a:pPr algn="ctr">
              <a:buNone/>
            </a:pPr>
            <a:r>
              <a:rPr lang="en-US" b="1" u="sng" dirty="0" smtClean="0">
                <a:solidFill>
                  <a:srgbClr val="002060"/>
                </a:solidFill>
                <a:latin typeface="Khmer UI" pitchFamily="34" charset="0"/>
                <a:cs typeface="Khmer UI" pitchFamily="34" charset="0"/>
              </a:rPr>
              <a:t>Four Years</a:t>
            </a:r>
          </a:p>
          <a:p>
            <a:pPr algn="ctr">
              <a:buNone/>
            </a:pPr>
            <a:r>
              <a:rPr lang="en-US" sz="2000" b="1" dirty="0" smtClean="0">
                <a:solidFill>
                  <a:srgbClr val="002060"/>
                </a:solidFill>
                <a:latin typeface="Khmer UI" pitchFamily="34" charset="0"/>
                <a:cs typeface="Khmer UI" pitchFamily="34" charset="0"/>
              </a:rPr>
              <a:t>Number of Years </a:t>
            </a:r>
            <a:r>
              <a:rPr lang="en-US" sz="2000" b="1" dirty="0" err="1" smtClean="0">
                <a:solidFill>
                  <a:srgbClr val="002060"/>
                </a:solidFill>
                <a:latin typeface="Khmer UI" pitchFamily="34" charset="0"/>
                <a:cs typeface="Khmer UI" pitchFamily="34" charset="0"/>
              </a:rPr>
              <a:t>Cachuma</a:t>
            </a:r>
            <a:r>
              <a:rPr lang="en-US" sz="2000" b="1" dirty="0" smtClean="0">
                <a:solidFill>
                  <a:srgbClr val="002060"/>
                </a:solidFill>
                <a:latin typeface="Khmer UI" pitchFamily="34" charset="0"/>
                <a:cs typeface="Khmer UI" pitchFamily="34" charset="0"/>
              </a:rPr>
              <a:t> has Lasted in Current Drought</a:t>
            </a:r>
            <a:endParaRPr lang="en-US" sz="2000" b="1" dirty="0">
              <a:solidFill>
                <a:srgbClr val="002060"/>
              </a:solidFill>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Khmer UI" pitchFamily="34" charset="0"/>
                <a:cs typeface="Khmer UI" pitchFamily="34" charset="0"/>
              </a:rPr>
              <a:t>Intensifying Impacts of Climate Change</a:t>
            </a:r>
            <a:endParaRPr lang="en-US" b="1" dirty="0">
              <a:latin typeface="Khmer UI" pitchFamily="34" charset="0"/>
              <a:cs typeface="Khmer UI" pitchFamily="34" charset="0"/>
            </a:endParaRPr>
          </a:p>
        </p:txBody>
      </p:sp>
      <p:sp>
        <p:nvSpPr>
          <p:cNvPr id="8" name="Content Placeholder 7"/>
          <p:cNvSpPr>
            <a:spLocks noGrp="1"/>
          </p:cNvSpPr>
          <p:nvPr>
            <p:ph idx="1"/>
          </p:nvPr>
        </p:nvSpPr>
        <p:spPr>
          <a:xfrm>
            <a:off x="457200" y="3810000"/>
            <a:ext cx="8229600" cy="2743200"/>
          </a:xfrm>
        </p:spPr>
        <p:txBody>
          <a:bodyPr>
            <a:normAutofit lnSpcReduction="10000"/>
          </a:bodyPr>
          <a:lstStyle/>
          <a:p>
            <a:pPr>
              <a:buNone/>
            </a:pPr>
            <a:r>
              <a:rPr lang="en-US" i="1" dirty="0" smtClean="0"/>
              <a:t>“Global warming caused by human emissions has most likely intensified the drought in California by 15 to 20 percent, scientists said on Thursday, warning that future dry spells in the state are almost certain to be worse than this one as the world continues to heat up.”</a:t>
            </a:r>
            <a:endParaRPr lang="en-US" i="1" dirty="0"/>
          </a:p>
        </p:txBody>
      </p:sp>
      <p:pic>
        <p:nvPicPr>
          <p:cNvPr id="11271" name="Picture 7"/>
          <p:cNvPicPr>
            <a:picLocks noChangeAspect="1" noChangeArrowheads="1"/>
          </p:cNvPicPr>
          <p:nvPr/>
        </p:nvPicPr>
        <p:blipFill>
          <a:blip r:embed="rId2" cstate="print"/>
          <a:srcRect/>
          <a:stretch>
            <a:fillRect/>
          </a:stretch>
        </p:blipFill>
        <p:spPr bwMode="auto">
          <a:xfrm>
            <a:off x="381000" y="2209800"/>
            <a:ext cx="8334375" cy="1600200"/>
          </a:xfrm>
          <a:prstGeom prst="rect">
            <a:avLst/>
          </a:prstGeom>
          <a:noFill/>
          <a:ln w="9525">
            <a:noFill/>
            <a:miter lim="800000"/>
            <a:headEnd/>
            <a:tailEnd/>
          </a:ln>
        </p:spPr>
      </p:pic>
      <p:pic>
        <p:nvPicPr>
          <p:cNvPr id="11272" name="Picture 8"/>
          <p:cNvPicPr>
            <a:picLocks noChangeAspect="1" noChangeArrowheads="1"/>
          </p:cNvPicPr>
          <p:nvPr/>
        </p:nvPicPr>
        <p:blipFill>
          <a:blip r:embed="rId3" cstate="print"/>
          <a:srcRect/>
          <a:stretch>
            <a:fillRect/>
          </a:stretch>
        </p:blipFill>
        <p:spPr bwMode="auto">
          <a:xfrm>
            <a:off x="381000" y="1676400"/>
            <a:ext cx="2943225" cy="542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p:cNvSpPr txBox="1">
            <a:spLocks/>
          </p:cNvSpPr>
          <p:nvPr/>
        </p:nvSpPr>
        <p:spPr>
          <a:xfrm>
            <a:off x="762000" y="1676400"/>
            <a:ext cx="3276600" cy="1066799"/>
          </a:xfrm>
          <a:prstGeom prst="rect">
            <a:avLst/>
          </a:prstGeom>
          <a:solidFill>
            <a:schemeClr val="accent1"/>
          </a:solidFill>
          <a:ln w="5715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Demand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9" name="Content Placeholder 2"/>
          <p:cNvSpPr txBox="1">
            <a:spLocks/>
          </p:cNvSpPr>
          <p:nvPr/>
        </p:nvSpPr>
        <p:spPr>
          <a:xfrm>
            <a:off x="762000" y="2895600"/>
            <a:ext cx="3276600" cy="3581400"/>
          </a:xfrm>
          <a:prstGeom prst="rect">
            <a:avLst/>
          </a:prstGeom>
          <a:noFill/>
          <a:ln w="5715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dirty="0" smtClean="0">
                <a:latin typeface="Khmer UI" pitchFamily="34" charset="0"/>
                <a:cs typeface="Khmer UI" pitchFamily="34" charset="0"/>
              </a:rPr>
              <a:t>Mandatory Conservation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rPr>
              <a:t>Low</a:t>
            </a:r>
            <a:r>
              <a:rPr kumimoji="0" lang="en-US" sz="3000" b="1" i="0" u="none" strike="noStrike" kern="1200" cap="none" spc="0" normalizeH="0" noProof="0" dirty="0" smtClean="0">
                <a:ln>
                  <a:noFill/>
                </a:ln>
                <a:solidFill>
                  <a:schemeClr val="dk1"/>
                </a:solidFill>
                <a:effectLst/>
                <a:uLnTx/>
                <a:uFillTx/>
                <a:latin typeface="Khmer UI" pitchFamily="34" charset="0"/>
                <a:ea typeface="+mn-ea"/>
                <a:cs typeface="Khmer UI" pitchFamily="34" charset="0"/>
              </a:rPr>
              <a:t> Flow Appliances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baseline="0" dirty="0" smtClean="0">
                <a:latin typeface="Khmer UI" pitchFamily="34" charset="0"/>
                <a:cs typeface="Khmer UI" pitchFamily="34" charset="0"/>
              </a:rPr>
              <a:t>Landscaping Rebates</a:t>
            </a: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0" name="Content Placeholder 2"/>
          <p:cNvSpPr txBox="1">
            <a:spLocks/>
          </p:cNvSpPr>
          <p:nvPr/>
        </p:nvSpPr>
        <p:spPr>
          <a:xfrm>
            <a:off x="5181600" y="2895600"/>
            <a:ext cx="3276600" cy="3581400"/>
          </a:xfrm>
          <a:prstGeom prst="rect">
            <a:avLst/>
          </a:prstGeom>
          <a:noFill/>
          <a:ln w="5715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noProof="0" dirty="0" smtClean="0">
                <a:latin typeface="Khmer UI" pitchFamily="34" charset="0"/>
                <a:cs typeface="Khmer UI" pitchFamily="34" charset="0"/>
              </a:rPr>
              <a:t>Water Recycling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dirty="0" smtClean="0">
                <a:ln>
                  <a:noFill/>
                </a:ln>
                <a:solidFill>
                  <a:schemeClr val="dk1"/>
                </a:solidFill>
                <a:effectLst/>
                <a:uLnTx/>
                <a:uFillTx/>
                <a:latin typeface="Khmer UI" pitchFamily="34" charset="0"/>
                <a:ea typeface="+mn-ea"/>
                <a:cs typeface="Khmer UI" pitchFamily="34" charset="0"/>
              </a:rPr>
              <a:t>Groundwater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noProof="0" dirty="0" smtClean="0">
                <a:latin typeface="Khmer UI" pitchFamily="34" charset="0"/>
                <a:cs typeface="Khmer UI" pitchFamily="34" charset="0"/>
              </a:rPr>
              <a:t>Surface Reservoirs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dirty="0" smtClean="0">
                <a:ln>
                  <a:noFill/>
                </a:ln>
                <a:solidFill>
                  <a:schemeClr val="dk1"/>
                </a:solidFill>
                <a:effectLst/>
                <a:uLnTx/>
                <a:uFillTx/>
                <a:latin typeface="Khmer UI" pitchFamily="34" charset="0"/>
                <a:ea typeface="+mn-ea"/>
                <a:cs typeface="Khmer UI" pitchFamily="34" charset="0"/>
              </a:rPr>
              <a:t>Desalination</a:t>
            </a: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1" name="Content Placeholder 2"/>
          <p:cNvSpPr txBox="1">
            <a:spLocks/>
          </p:cNvSpPr>
          <p:nvPr/>
        </p:nvSpPr>
        <p:spPr>
          <a:xfrm>
            <a:off x="5181600" y="1676400"/>
            <a:ext cx="3276600" cy="1066800"/>
          </a:xfrm>
          <a:prstGeom prst="rect">
            <a:avLst/>
          </a:prstGeom>
          <a:solidFill>
            <a:schemeClr val="accent1"/>
          </a:solidFill>
          <a:ln w="5715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Supply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2"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Khmer UI" pitchFamily="34" charset="0"/>
                <a:ea typeface="+mn-ea"/>
                <a:cs typeface="Khmer UI" pitchFamily="34" charset="0"/>
              </a:rPr>
              <a:t>Where do we go from here?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Khmer UI" pitchFamily="34" charset="0"/>
                <a:ea typeface="+mn-ea"/>
                <a:cs typeface="Khmer UI" pitchFamily="34" charset="0"/>
              </a:rPr>
              <a:t>Where do we go from here?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12" name="Content Placeholder 2"/>
          <p:cNvSpPr txBox="1">
            <a:spLocks/>
          </p:cNvSpPr>
          <p:nvPr/>
        </p:nvSpPr>
        <p:spPr>
          <a:xfrm>
            <a:off x="762000" y="2895600"/>
            <a:ext cx="3276600" cy="3581400"/>
          </a:xfrm>
          <a:prstGeom prst="rect">
            <a:avLst/>
          </a:prstGeom>
          <a:noFill/>
          <a:ln w="5715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dirty="0" smtClean="0">
                <a:solidFill>
                  <a:schemeClr val="bg1">
                    <a:lumMod val="75000"/>
                  </a:schemeClr>
                </a:solidFill>
                <a:latin typeface="Khmer UI" pitchFamily="34" charset="0"/>
                <a:cs typeface="Khmer UI" pitchFamily="34" charset="0"/>
              </a:rPr>
              <a:t>Mandatory Conservation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bg1">
                    <a:lumMod val="75000"/>
                  </a:schemeClr>
                </a:solidFill>
                <a:effectLst/>
                <a:uLnTx/>
                <a:uFillTx/>
                <a:latin typeface="Khmer UI" pitchFamily="34" charset="0"/>
                <a:ea typeface="+mn-ea"/>
                <a:cs typeface="Khmer UI" pitchFamily="34" charset="0"/>
              </a:rPr>
              <a:t>Low</a:t>
            </a:r>
            <a:r>
              <a:rPr kumimoji="0" lang="en-US" sz="3000" b="1" i="0" u="none" strike="noStrike" kern="1200" cap="none" spc="0" normalizeH="0" noProof="0" dirty="0" smtClean="0">
                <a:ln>
                  <a:noFill/>
                </a:ln>
                <a:solidFill>
                  <a:schemeClr val="bg1">
                    <a:lumMod val="75000"/>
                  </a:schemeClr>
                </a:solidFill>
                <a:effectLst/>
                <a:uLnTx/>
                <a:uFillTx/>
                <a:latin typeface="Khmer UI" pitchFamily="34" charset="0"/>
                <a:ea typeface="+mn-ea"/>
                <a:cs typeface="Khmer UI" pitchFamily="34" charset="0"/>
              </a:rPr>
              <a:t> Flow Appliances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baseline="0" dirty="0" smtClean="0">
                <a:solidFill>
                  <a:schemeClr val="bg1">
                    <a:lumMod val="75000"/>
                  </a:schemeClr>
                </a:solidFill>
                <a:latin typeface="Khmer UI" pitchFamily="34" charset="0"/>
                <a:cs typeface="Khmer UI" pitchFamily="34" charset="0"/>
              </a:rPr>
              <a:t>Landscaping Rebates</a:t>
            </a:r>
            <a:endParaRPr kumimoji="0" lang="en-US" sz="3000" b="1" i="0" u="none" strike="noStrike" kern="1200" cap="none" spc="0" normalizeH="0" baseline="0" noProof="0" dirty="0" smtClean="0">
              <a:ln>
                <a:noFill/>
              </a:ln>
              <a:solidFill>
                <a:schemeClr val="bg1">
                  <a:lumMod val="75000"/>
                </a:schemeClr>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3" name="Content Placeholder 2"/>
          <p:cNvSpPr txBox="1">
            <a:spLocks/>
          </p:cNvSpPr>
          <p:nvPr/>
        </p:nvSpPr>
        <p:spPr>
          <a:xfrm>
            <a:off x="5181600" y="2895600"/>
            <a:ext cx="3276600" cy="3581400"/>
          </a:xfrm>
          <a:prstGeom prst="rect">
            <a:avLst/>
          </a:prstGeom>
          <a:noFill/>
          <a:ln w="5715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noProof="0" dirty="0" smtClean="0">
                <a:latin typeface="Khmer UI" pitchFamily="34" charset="0"/>
                <a:cs typeface="Khmer UI" pitchFamily="34" charset="0"/>
              </a:rPr>
              <a:t>Water Recycling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dirty="0" smtClean="0">
                <a:ln>
                  <a:noFill/>
                </a:ln>
                <a:solidFill>
                  <a:schemeClr val="dk1"/>
                </a:solidFill>
                <a:effectLst/>
                <a:uLnTx/>
                <a:uFillTx/>
                <a:latin typeface="Khmer UI" pitchFamily="34" charset="0"/>
                <a:ea typeface="+mn-ea"/>
                <a:cs typeface="Khmer UI" pitchFamily="34" charset="0"/>
              </a:rPr>
              <a:t>Groundwater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noProof="0" dirty="0" smtClean="0">
                <a:latin typeface="Khmer UI" pitchFamily="34" charset="0"/>
                <a:cs typeface="Khmer UI" pitchFamily="34" charset="0"/>
              </a:rPr>
              <a:t>Surface Reservoirs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dirty="0" smtClean="0">
                <a:ln>
                  <a:noFill/>
                </a:ln>
                <a:solidFill>
                  <a:schemeClr val="dk1"/>
                </a:solidFill>
                <a:effectLst/>
                <a:uLnTx/>
                <a:uFillTx/>
                <a:latin typeface="Khmer UI" pitchFamily="34" charset="0"/>
                <a:ea typeface="+mn-ea"/>
                <a:cs typeface="Khmer UI" pitchFamily="34" charset="0"/>
              </a:rPr>
              <a:t>Desalination</a:t>
            </a: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7" name="Content Placeholder 2"/>
          <p:cNvSpPr txBox="1">
            <a:spLocks/>
          </p:cNvSpPr>
          <p:nvPr/>
        </p:nvSpPr>
        <p:spPr>
          <a:xfrm>
            <a:off x="762000" y="1676400"/>
            <a:ext cx="3276600" cy="1066799"/>
          </a:xfrm>
          <a:prstGeom prst="rect">
            <a:avLst/>
          </a:prstGeom>
          <a:solidFill>
            <a:srgbClr val="D1E3FF"/>
          </a:solidFill>
          <a:ln w="5715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Demand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9" name="Content Placeholder 2"/>
          <p:cNvSpPr txBox="1">
            <a:spLocks/>
          </p:cNvSpPr>
          <p:nvPr/>
        </p:nvSpPr>
        <p:spPr>
          <a:xfrm>
            <a:off x="5181600" y="1676400"/>
            <a:ext cx="3276600" cy="1066800"/>
          </a:xfrm>
          <a:prstGeom prst="rect">
            <a:avLst/>
          </a:prstGeom>
          <a:solidFill>
            <a:schemeClr val="accent1"/>
          </a:solidFill>
          <a:ln w="5715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Supply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1752600"/>
            <a:ext cx="7696200" cy="4525963"/>
          </a:xfrm>
        </p:spPr>
        <p:txBody>
          <a:bodyPr/>
          <a:lstStyle/>
          <a:p>
            <a:pPr>
              <a:buNone/>
            </a:pPr>
            <a:r>
              <a:rPr lang="en-US" b="1" dirty="0" smtClean="0"/>
              <a:t>	</a:t>
            </a:r>
            <a:r>
              <a:rPr lang="en-US" b="1" dirty="0" smtClean="0">
                <a:latin typeface="Khmer UI" pitchFamily="34" charset="0"/>
                <a:cs typeface="Khmer UI" pitchFamily="34" charset="0"/>
              </a:rPr>
              <a:t>Potable reuse encompasses all water reuse systems in which wastewater undergoes advanced treatment to produce a source of highly treated, purified water for ultimate use as a source of drinking water.</a:t>
            </a:r>
            <a:endParaRPr lang="en-US" b="1" dirty="0">
              <a:latin typeface="Khmer UI" pitchFamily="34" charset="0"/>
              <a:cs typeface="Khmer UI" pitchFamily="34" charset="0"/>
            </a:endParaRPr>
          </a:p>
        </p:txBody>
      </p:sp>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Khmer UI" pitchFamily="34" charset="0"/>
                <a:ea typeface="+mn-ea"/>
                <a:cs typeface="Khmer UI" pitchFamily="34" charset="0"/>
              </a:rPr>
              <a:t>Where do we go from here?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12" name="Content Placeholder 2"/>
          <p:cNvSpPr txBox="1">
            <a:spLocks/>
          </p:cNvSpPr>
          <p:nvPr/>
        </p:nvSpPr>
        <p:spPr>
          <a:xfrm>
            <a:off x="762000" y="2895600"/>
            <a:ext cx="3276600" cy="3581400"/>
          </a:xfrm>
          <a:prstGeom prst="rect">
            <a:avLst/>
          </a:prstGeom>
          <a:noFill/>
          <a:ln w="5715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dirty="0" smtClean="0">
                <a:latin typeface="Khmer UI" pitchFamily="34" charset="0"/>
                <a:cs typeface="Khmer UI" pitchFamily="34" charset="0"/>
              </a:rPr>
              <a:t>Mandatory Conservation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rPr>
              <a:t>Low</a:t>
            </a:r>
            <a:r>
              <a:rPr kumimoji="0" lang="en-US" sz="3000" b="1" i="0" u="none" strike="noStrike" kern="1200" cap="none" spc="0" normalizeH="0" noProof="0" dirty="0" smtClean="0">
                <a:ln>
                  <a:noFill/>
                </a:ln>
                <a:solidFill>
                  <a:schemeClr val="dk1"/>
                </a:solidFill>
                <a:effectLst/>
                <a:uLnTx/>
                <a:uFillTx/>
                <a:latin typeface="Khmer UI" pitchFamily="34" charset="0"/>
                <a:ea typeface="+mn-ea"/>
                <a:cs typeface="Khmer UI" pitchFamily="34" charset="0"/>
              </a:rPr>
              <a:t> Flow Appliances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baseline="0" dirty="0" smtClean="0">
                <a:latin typeface="Khmer UI" pitchFamily="34" charset="0"/>
                <a:cs typeface="Khmer UI" pitchFamily="34" charset="0"/>
              </a:rPr>
              <a:t>Landscaping Rebates</a:t>
            </a: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3" name="Content Placeholder 2"/>
          <p:cNvSpPr txBox="1">
            <a:spLocks/>
          </p:cNvSpPr>
          <p:nvPr/>
        </p:nvSpPr>
        <p:spPr>
          <a:xfrm>
            <a:off x="5181600" y="2895600"/>
            <a:ext cx="3276600" cy="3581400"/>
          </a:xfrm>
          <a:prstGeom prst="rect">
            <a:avLst/>
          </a:prstGeom>
          <a:noFill/>
          <a:ln w="5715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noProof="0" dirty="0" smtClean="0">
                <a:solidFill>
                  <a:schemeClr val="bg1">
                    <a:lumMod val="75000"/>
                  </a:schemeClr>
                </a:solidFill>
                <a:latin typeface="Khmer UI" pitchFamily="34" charset="0"/>
                <a:cs typeface="Khmer UI" pitchFamily="34" charset="0"/>
              </a:rPr>
              <a:t>Water Recycling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dirty="0" smtClean="0">
                <a:ln>
                  <a:noFill/>
                </a:ln>
                <a:solidFill>
                  <a:schemeClr val="bg1">
                    <a:lumMod val="75000"/>
                  </a:schemeClr>
                </a:solidFill>
                <a:effectLst/>
                <a:uLnTx/>
                <a:uFillTx/>
                <a:latin typeface="Khmer UI" pitchFamily="34" charset="0"/>
                <a:ea typeface="+mn-ea"/>
                <a:cs typeface="Khmer UI" pitchFamily="34" charset="0"/>
              </a:rPr>
              <a:t>Groundwater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noProof="0" dirty="0" smtClean="0">
                <a:solidFill>
                  <a:schemeClr val="bg1">
                    <a:lumMod val="75000"/>
                  </a:schemeClr>
                </a:solidFill>
                <a:latin typeface="Khmer UI" pitchFamily="34" charset="0"/>
                <a:cs typeface="Khmer UI" pitchFamily="34" charset="0"/>
              </a:rPr>
              <a:t>Surface Reservoirs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dirty="0" smtClean="0">
                <a:ln>
                  <a:noFill/>
                </a:ln>
                <a:solidFill>
                  <a:schemeClr val="bg1">
                    <a:lumMod val="75000"/>
                  </a:schemeClr>
                </a:solidFill>
                <a:effectLst/>
                <a:uLnTx/>
                <a:uFillTx/>
                <a:latin typeface="Khmer UI" pitchFamily="34" charset="0"/>
                <a:ea typeface="+mn-ea"/>
                <a:cs typeface="Khmer UI" pitchFamily="34" charset="0"/>
              </a:rPr>
              <a:t>Desalination</a:t>
            </a:r>
            <a:endParaRPr kumimoji="0" lang="en-US" sz="3000" b="1" i="0" u="none" strike="noStrike" kern="1200" cap="none" spc="0" normalizeH="0" baseline="0" noProof="0" dirty="0" smtClean="0">
              <a:ln>
                <a:noFill/>
              </a:ln>
              <a:solidFill>
                <a:schemeClr val="bg1">
                  <a:lumMod val="75000"/>
                </a:schemeClr>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7" name="Content Placeholder 2"/>
          <p:cNvSpPr txBox="1">
            <a:spLocks/>
          </p:cNvSpPr>
          <p:nvPr/>
        </p:nvSpPr>
        <p:spPr>
          <a:xfrm>
            <a:off x="762000" y="1676400"/>
            <a:ext cx="3276600" cy="1066799"/>
          </a:xfrm>
          <a:prstGeom prst="rect">
            <a:avLst/>
          </a:prstGeom>
          <a:solidFill>
            <a:schemeClr val="accent1"/>
          </a:solidFill>
          <a:ln w="5715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Demand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9" name="Content Placeholder 2"/>
          <p:cNvSpPr txBox="1">
            <a:spLocks/>
          </p:cNvSpPr>
          <p:nvPr/>
        </p:nvSpPr>
        <p:spPr>
          <a:xfrm>
            <a:off x="5181600" y="1676400"/>
            <a:ext cx="3276600" cy="1066800"/>
          </a:xfrm>
          <a:prstGeom prst="rect">
            <a:avLst/>
          </a:prstGeom>
          <a:solidFill>
            <a:srgbClr val="D1E3FF"/>
          </a:solidFill>
          <a:ln w="5715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Supply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p:cNvSpPr txBox="1">
            <a:spLocks/>
          </p:cNvSpPr>
          <p:nvPr/>
        </p:nvSpPr>
        <p:spPr>
          <a:xfrm>
            <a:off x="762000" y="1676400"/>
            <a:ext cx="3276600" cy="1066799"/>
          </a:xfrm>
          <a:prstGeom prst="rect">
            <a:avLst/>
          </a:prstGeom>
          <a:solidFill>
            <a:schemeClr val="accent1"/>
          </a:solidFill>
          <a:ln w="5715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Demand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9" name="Content Placeholder 2"/>
          <p:cNvSpPr txBox="1">
            <a:spLocks/>
          </p:cNvSpPr>
          <p:nvPr/>
        </p:nvSpPr>
        <p:spPr>
          <a:xfrm>
            <a:off x="762000" y="2895600"/>
            <a:ext cx="3276600" cy="3581400"/>
          </a:xfrm>
          <a:prstGeom prst="rect">
            <a:avLst/>
          </a:prstGeom>
          <a:noFill/>
          <a:ln w="5715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dirty="0" smtClean="0">
                <a:latin typeface="Khmer UI" pitchFamily="34" charset="0"/>
                <a:cs typeface="Khmer UI" pitchFamily="34" charset="0"/>
              </a:rPr>
              <a:t>Mandatory Conservation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rPr>
              <a:t>Low</a:t>
            </a:r>
            <a:r>
              <a:rPr kumimoji="0" lang="en-US" sz="3000" b="1" i="0" u="none" strike="noStrike" kern="1200" cap="none" spc="0" normalizeH="0" noProof="0" dirty="0" smtClean="0">
                <a:ln>
                  <a:noFill/>
                </a:ln>
                <a:solidFill>
                  <a:schemeClr val="dk1"/>
                </a:solidFill>
                <a:effectLst/>
                <a:uLnTx/>
                <a:uFillTx/>
                <a:latin typeface="Khmer UI" pitchFamily="34" charset="0"/>
                <a:ea typeface="+mn-ea"/>
                <a:cs typeface="Khmer UI" pitchFamily="34" charset="0"/>
              </a:rPr>
              <a:t> Flow Appliances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baseline="0" dirty="0" smtClean="0">
                <a:latin typeface="Khmer UI" pitchFamily="34" charset="0"/>
                <a:cs typeface="Khmer UI" pitchFamily="34" charset="0"/>
              </a:rPr>
              <a:t>Landscaping Rebates</a:t>
            </a: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0" name="Content Placeholder 2"/>
          <p:cNvSpPr txBox="1">
            <a:spLocks/>
          </p:cNvSpPr>
          <p:nvPr/>
        </p:nvSpPr>
        <p:spPr>
          <a:xfrm>
            <a:off x="5181600" y="2895600"/>
            <a:ext cx="3276600" cy="3581400"/>
          </a:xfrm>
          <a:prstGeom prst="rect">
            <a:avLst/>
          </a:prstGeom>
          <a:noFill/>
          <a:ln w="5715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noProof="0" dirty="0" smtClean="0">
                <a:latin typeface="Khmer UI" pitchFamily="34" charset="0"/>
                <a:cs typeface="Khmer UI" pitchFamily="34" charset="0"/>
              </a:rPr>
              <a:t>Water Recycling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dirty="0" smtClean="0">
                <a:ln>
                  <a:noFill/>
                </a:ln>
                <a:solidFill>
                  <a:schemeClr val="dk1"/>
                </a:solidFill>
                <a:effectLst/>
                <a:uLnTx/>
                <a:uFillTx/>
                <a:latin typeface="Khmer UI" pitchFamily="34" charset="0"/>
                <a:ea typeface="+mn-ea"/>
                <a:cs typeface="Khmer UI" pitchFamily="34" charset="0"/>
              </a:rPr>
              <a:t>Groundwater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noProof="0" dirty="0" smtClean="0">
                <a:latin typeface="Khmer UI" pitchFamily="34" charset="0"/>
                <a:cs typeface="Khmer UI" pitchFamily="34" charset="0"/>
              </a:rPr>
              <a:t>Surface Reservoirs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dirty="0" smtClean="0">
                <a:ln>
                  <a:noFill/>
                </a:ln>
                <a:solidFill>
                  <a:schemeClr val="dk1"/>
                </a:solidFill>
                <a:effectLst/>
                <a:uLnTx/>
                <a:uFillTx/>
                <a:latin typeface="Khmer UI" pitchFamily="34" charset="0"/>
                <a:ea typeface="+mn-ea"/>
                <a:cs typeface="Khmer UI" pitchFamily="34" charset="0"/>
              </a:rPr>
              <a:t>Desalination</a:t>
            </a: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1" name="Content Placeholder 2"/>
          <p:cNvSpPr txBox="1">
            <a:spLocks/>
          </p:cNvSpPr>
          <p:nvPr/>
        </p:nvSpPr>
        <p:spPr>
          <a:xfrm>
            <a:off x="5181600" y="1676400"/>
            <a:ext cx="3276600" cy="1066800"/>
          </a:xfrm>
          <a:prstGeom prst="rect">
            <a:avLst/>
          </a:prstGeom>
          <a:solidFill>
            <a:schemeClr val="accent1"/>
          </a:solidFill>
          <a:ln w="5715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Supply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2"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Khmer UI" pitchFamily="34" charset="0"/>
                <a:ea typeface="+mn-ea"/>
                <a:cs typeface="Khmer UI" pitchFamily="34" charset="0"/>
              </a:rPr>
              <a:t>Where do we go from here?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rmAutofit/>
          </a:bodyPr>
          <a:lstStyle/>
          <a:p>
            <a:pPr algn="ctr">
              <a:buNone/>
            </a:pPr>
            <a:r>
              <a:rPr lang="en-US" sz="2800" dirty="0" smtClean="0">
                <a:latin typeface="Khmer UI" pitchFamily="34" charset="0"/>
                <a:cs typeface="Khmer UI" pitchFamily="34" charset="0"/>
              </a:rPr>
              <a:t>Between August 2014 and July 2015 Santa Barbara County South Coast water users have saved:</a:t>
            </a:r>
            <a:endParaRPr lang="en-US" sz="2800" dirty="0">
              <a:latin typeface="Khmer UI" pitchFamily="34" charset="0"/>
              <a:cs typeface="Khmer UI" pitchFamily="34" charset="0"/>
            </a:endParaRPr>
          </a:p>
        </p:txBody>
      </p:sp>
      <p:sp>
        <p:nvSpPr>
          <p:cNvPr id="6"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Conservation</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8" name="Title 1"/>
          <p:cNvSpPr txBox="1">
            <a:spLocks/>
          </p:cNvSpPr>
          <p:nvPr/>
        </p:nvSpPr>
        <p:spPr>
          <a:xfrm>
            <a:off x="1905000" y="3048000"/>
            <a:ext cx="5334000" cy="838200"/>
          </a:xfrm>
          <a:prstGeom prst="rect">
            <a:avLst/>
          </a:prstGeom>
          <a:solidFill>
            <a:srgbClr val="8FAFD5"/>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3.2 Billion</a:t>
            </a:r>
            <a:r>
              <a:rPr kumimoji="0" lang="en-US" sz="3000" b="1" i="0" strike="noStrike" kern="1200" cap="none" spc="0" normalizeH="0" noProof="0" dirty="0" smtClean="0">
                <a:ln>
                  <a:noFill/>
                </a:ln>
                <a:solidFill>
                  <a:schemeClr val="bg1"/>
                </a:solidFill>
                <a:effectLst/>
                <a:uLnTx/>
                <a:uFillTx/>
                <a:latin typeface="Khmer UI" pitchFamily="34" charset="0"/>
                <a:ea typeface="+mn-ea"/>
                <a:cs typeface="Khmer UI" pitchFamily="34" charset="0"/>
              </a:rPr>
              <a:t> Gallons</a:t>
            </a:r>
            <a:endParaRPr kumimoji="0" lang="en-US" sz="3000" b="1" i="0"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9" name="Title 1"/>
          <p:cNvSpPr txBox="1">
            <a:spLocks/>
          </p:cNvSpPr>
          <p:nvPr/>
        </p:nvSpPr>
        <p:spPr>
          <a:xfrm>
            <a:off x="1981200" y="4572000"/>
            <a:ext cx="5181600" cy="838200"/>
          </a:xfrm>
          <a:prstGeom prst="rect">
            <a:avLst/>
          </a:prstGeom>
          <a:solidFill>
            <a:srgbClr val="8FAFD5"/>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33% Reduction in Water </a:t>
            </a:r>
            <a:r>
              <a:rPr lang="en-US" sz="3000" b="1" dirty="0" smtClean="0">
                <a:solidFill>
                  <a:schemeClr val="bg1"/>
                </a:solidFill>
                <a:latin typeface="Khmer UI" pitchFamily="34" charset="0"/>
                <a:cs typeface="Khmer UI" pitchFamily="34" charset="0"/>
              </a:rPr>
              <a:t>U</a:t>
            </a:r>
            <a:r>
              <a:rPr kumimoji="0" lang="en-US" sz="3000" b="1" i="0"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se</a:t>
            </a:r>
            <a:endParaRPr kumimoji="0" lang="en-US" sz="3000" b="1" i="0"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Khmer UI" pitchFamily="34" charset="0"/>
                <a:ea typeface="+mn-ea"/>
                <a:cs typeface="Khmer UI" pitchFamily="34" charset="0"/>
              </a:rPr>
              <a:t>Where do we go from here?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12" name="Content Placeholder 2"/>
          <p:cNvSpPr txBox="1">
            <a:spLocks/>
          </p:cNvSpPr>
          <p:nvPr/>
        </p:nvSpPr>
        <p:spPr>
          <a:xfrm>
            <a:off x="762000" y="2895600"/>
            <a:ext cx="3276600" cy="3581400"/>
          </a:xfrm>
          <a:prstGeom prst="rect">
            <a:avLst/>
          </a:prstGeom>
          <a:noFill/>
          <a:ln w="5715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dirty="0" smtClean="0">
                <a:solidFill>
                  <a:schemeClr val="bg1">
                    <a:lumMod val="75000"/>
                  </a:schemeClr>
                </a:solidFill>
                <a:latin typeface="Khmer UI" pitchFamily="34" charset="0"/>
                <a:cs typeface="Khmer UI" pitchFamily="34" charset="0"/>
              </a:rPr>
              <a:t>Mandatory Conservation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bg1">
                    <a:lumMod val="75000"/>
                  </a:schemeClr>
                </a:solidFill>
                <a:effectLst/>
                <a:uLnTx/>
                <a:uFillTx/>
                <a:latin typeface="Khmer UI" pitchFamily="34" charset="0"/>
                <a:ea typeface="+mn-ea"/>
                <a:cs typeface="Khmer UI" pitchFamily="34" charset="0"/>
              </a:rPr>
              <a:t>Low</a:t>
            </a:r>
            <a:r>
              <a:rPr kumimoji="0" lang="en-US" sz="3000" b="1" i="0" u="none" strike="noStrike" kern="1200" cap="none" spc="0" normalizeH="0" noProof="0" dirty="0" smtClean="0">
                <a:ln>
                  <a:noFill/>
                </a:ln>
                <a:solidFill>
                  <a:schemeClr val="bg1">
                    <a:lumMod val="75000"/>
                  </a:schemeClr>
                </a:solidFill>
                <a:effectLst/>
                <a:uLnTx/>
                <a:uFillTx/>
                <a:latin typeface="Khmer UI" pitchFamily="34" charset="0"/>
                <a:ea typeface="+mn-ea"/>
                <a:cs typeface="Khmer UI" pitchFamily="34" charset="0"/>
              </a:rPr>
              <a:t> Flow Appliances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baseline="0" dirty="0" smtClean="0">
                <a:solidFill>
                  <a:schemeClr val="bg1">
                    <a:lumMod val="75000"/>
                  </a:schemeClr>
                </a:solidFill>
                <a:latin typeface="Khmer UI" pitchFamily="34" charset="0"/>
                <a:cs typeface="Khmer UI" pitchFamily="34" charset="0"/>
              </a:rPr>
              <a:t>Landscaping Rebates</a:t>
            </a:r>
            <a:endParaRPr kumimoji="0" lang="en-US" sz="3000" b="1" i="0" u="none" strike="noStrike" kern="1200" cap="none" spc="0" normalizeH="0" baseline="0" noProof="0" dirty="0" smtClean="0">
              <a:ln>
                <a:noFill/>
              </a:ln>
              <a:solidFill>
                <a:schemeClr val="bg1">
                  <a:lumMod val="75000"/>
                </a:schemeClr>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3" name="Content Placeholder 2"/>
          <p:cNvSpPr txBox="1">
            <a:spLocks/>
          </p:cNvSpPr>
          <p:nvPr/>
        </p:nvSpPr>
        <p:spPr>
          <a:xfrm>
            <a:off x="5181600" y="2895600"/>
            <a:ext cx="3276600" cy="3581400"/>
          </a:xfrm>
          <a:prstGeom prst="rect">
            <a:avLst/>
          </a:prstGeom>
          <a:noFill/>
          <a:ln w="5715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noProof="0" dirty="0" smtClean="0">
                <a:latin typeface="Khmer UI" pitchFamily="34" charset="0"/>
                <a:cs typeface="Khmer UI" pitchFamily="34" charset="0"/>
              </a:rPr>
              <a:t>Water Recycling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dirty="0" smtClean="0">
                <a:ln>
                  <a:noFill/>
                </a:ln>
                <a:solidFill>
                  <a:schemeClr val="dk1"/>
                </a:solidFill>
                <a:effectLst/>
                <a:uLnTx/>
                <a:uFillTx/>
                <a:latin typeface="Khmer UI" pitchFamily="34" charset="0"/>
                <a:ea typeface="+mn-ea"/>
                <a:cs typeface="Khmer UI" pitchFamily="34" charset="0"/>
              </a:rPr>
              <a:t>Groundwater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1" noProof="0" dirty="0" smtClean="0">
                <a:latin typeface="Khmer UI" pitchFamily="34" charset="0"/>
                <a:cs typeface="Khmer UI" pitchFamily="34" charset="0"/>
              </a:rPr>
              <a:t>Surface Reservoirs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dirty="0" smtClean="0">
                <a:ln>
                  <a:noFill/>
                </a:ln>
                <a:solidFill>
                  <a:schemeClr val="dk1"/>
                </a:solidFill>
                <a:effectLst/>
                <a:uLnTx/>
                <a:uFillTx/>
                <a:latin typeface="Khmer UI" pitchFamily="34" charset="0"/>
                <a:ea typeface="+mn-ea"/>
                <a:cs typeface="Khmer UI" pitchFamily="34" charset="0"/>
              </a:rPr>
              <a:t>Desalination</a:t>
            </a: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7" name="Content Placeholder 2"/>
          <p:cNvSpPr txBox="1">
            <a:spLocks/>
          </p:cNvSpPr>
          <p:nvPr/>
        </p:nvSpPr>
        <p:spPr>
          <a:xfrm>
            <a:off x="762000" y="1676400"/>
            <a:ext cx="3276600" cy="1066799"/>
          </a:xfrm>
          <a:prstGeom prst="rect">
            <a:avLst/>
          </a:prstGeom>
          <a:solidFill>
            <a:srgbClr val="D1E3FF"/>
          </a:solidFill>
          <a:ln w="5715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Demand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19" name="Content Placeholder 2"/>
          <p:cNvSpPr txBox="1">
            <a:spLocks/>
          </p:cNvSpPr>
          <p:nvPr/>
        </p:nvSpPr>
        <p:spPr>
          <a:xfrm>
            <a:off x="5181600" y="1676400"/>
            <a:ext cx="3276600" cy="1066800"/>
          </a:xfrm>
          <a:prstGeom prst="rect">
            <a:avLst/>
          </a:prstGeom>
          <a:solidFill>
            <a:schemeClr val="accent1"/>
          </a:solidFill>
          <a:ln w="5715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Supply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smtClean="0">
              <a:ln>
                <a:noFill/>
              </a:ln>
              <a:solidFill>
                <a:schemeClr val="dk1"/>
              </a:solidFill>
              <a:effectLst/>
              <a:uLnTx/>
              <a:uFillTx/>
              <a:latin typeface="Khmer UI" pitchFamily="34" charset="0"/>
              <a:ea typeface="+mn-ea"/>
              <a:cs typeface="Khmer U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1752600"/>
            <a:ext cx="7696200" cy="4525963"/>
          </a:xfrm>
        </p:spPr>
        <p:txBody>
          <a:bodyPr/>
          <a:lstStyle/>
          <a:p>
            <a:pPr>
              <a:buNone/>
            </a:pPr>
            <a:r>
              <a:rPr lang="en-US" b="1" dirty="0" smtClean="0"/>
              <a:t>	</a:t>
            </a:r>
            <a:r>
              <a:rPr lang="en-US" b="1" dirty="0" smtClean="0">
                <a:latin typeface="Khmer UI" pitchFamily="34" charset="0"/>
                <a:cs typeface="Khmer UI" pitchFamily="34" charset="0"/>
              </a:rPr>
              <a:t>Potable reuse encompasses all water reuse systems in which wastewater undergoes advanced treatment to produce a source of highly treated, purified water for ultimate use as a source of drinking water.</a:t>
            </a:r>
            <a:endParaRPr lang="en-US" b="1" dirty="0">
              <a:latin typeface="Khmer UI" pitchFamily="34" charset="0"/>
              <a:cs typeface="Khmer UI" pitchFamily="34" charset="0"/>
            </a:endParaRPr>
          </a:p>
        </p:txBody>
      </p:sp>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52600"/>
            <a:ext cx="8229600" cy="4525963"/>
          </a:xfrm>
        </p:spPr>
        <p:txBody>
          <a:bodyPr/>
          <a:lstStyle/>
          <a:p>
            <a:pPr>
              <a:buNone/>
            </a:pPr>
            <a:r>
              <a:rPr lang="en-US" dirty="0" smtClean="0"/>
              <a:t>	</a:t>
            </a:r>
            <a:endParaRPr lang="en-US" dirty="0"/>
          </a:p>
        </p:txBody>
      </p:sp>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10" name="TextBox 9"/>
          <p:cNvSpPr txBox="1"/>
          <p:nvPr/>
        </p:nvSpPr>
        <p:spPr>
          <a:xfrm>
            <a:off x="762000" y="1676400"/>
            <a:ext cx="3200400" cy="1015663"/>
          </a:xfrm>
          <a:prstGeom prst="rect">
            <a:avLst/>
          </a:prstGeom>
          <a:solidFill>
            <a:srgbClr val="8FAFD5"/>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solidFill>
                  <a:schemeClr val="bg1"/>
                </a:solidFill>
                <a:latin typeface="Khmer UI" pitchFamily="34" charset="0"/>
                <a:cs typeface="Khmer UI" pitchFamily="34" charset="0"/>
              </a:rPr>
              <a:t>Indirect Potable Reuse (IPR)</a:t>
            </a:r>
            <a:endParaRPr lang="en-US" sz="3000" b="1" dirty="0">
              <a:solidFill>
                <a:schemeClr val="bg1"/>
              </a:solidFill>
              <a:latin typeface="Khmer UI" pitchFamily="34" charset="0"/>
              <a:cs typeface="Khmer UI" pitchFamily="34" charset="0"/>
            </a:endParaRPr>
          </a:p>
        </p:txBody>
      </p:sp>
      <p:sp>
        <p:nvSpPr>
          <p:cNvPr id="11" name="TextBox 10"/>
          <p:cNvSpPr txBox="1"/>
          <p:nvPr/>
        </p:nvSpPr>
        <p:spPr>
          <a:xfrm>
            <a:off x="5243286" y="1676400"/>
            <a:ext cx="3200400" cy="1015663"/>
          </a:xfrm>
          <a:prstGeom prst="rect">
            <a:avLst/>
          </a:prstGeom>
          <a:solidFill>
            <a:srgbClr val="8FAFD5"/>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solidFill>
                  <a:schemeClr val="bg1"/>
                </a:solidFill>
                <a:latin typeface="Khmer UI" pitchFamily="34" charset="0"/>
                <a:cs typeface="Khmer UI" pitchFamily="34" charset="0"/>
              </a:rPr>
              <a:t>Direct Potable Reuse (DPR)</a:t>
            </a:r>
            <a:endParaRPr lang="en-US" sz="3000" b="1" dirty="0">
              <a:solidFill>
                <a:schemeClr val="bg1"/>
              </a:solidFill>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525963"/>
          </a:xfrm>
        </p:spPr>
        <p:txBody>
          <a:bodyPr/>
          <a:lstStyle/>
          <a:p>
            <a:pPr>
              <a:buNone/>
            </a:pPr>
            <a:r>
              <a:rPr lang="en-US" dirty="0" smtClean="0"/>
              <a:t>	</a:t>
            </a:r>
            <a:endParaRPr lang="en-US" dirty="0"/>
          </a:p>
        </p:txBody>
      </p:sp>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Indirect</a:t>
            </a: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 Potable Reuse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9" name="TextBox 8"/>
          <p:cNvSpPr txBox="1"/>
          <p:nvPr/>
        </p:nvSpPr>
        <p:spPr>
          <a:xfrm>
            <a:off x="762000" y="1676400"/>
            <a:ext cx="3200400" cy="1015663"/>
          </a:xfrm>
          <a:prstGeom prst="rect">
            <a:avLst/>
          </a:prstGeom>
          <a:solidFill>
            <a:srgbClr val="D1E3FF"/>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latin typeface="Khmer UI" pitchFamily="34" charset="0"/>
                <a:cs typeface="Khmer UI" pitchFamily="34" charset="0"/>
              </a:rPr>
              <a:t>Advanced Treatment</a:t>
            </a:r>
            <a:endParaRPr lang="en-US" sz="3000" b="1" dirty="0">
              <a:latin typeface="Khmer UI" pitchFamily="34" charset="0"/>
              <a:cs typeface="Khmer UI" pitchFamily="34" charset="0"/>
            </a:endParaRPr>
          </a:p>
        </p:txBody>
      </p:sp>
      <p:sp>
        <p:nvSpPr>
          <p:cNvPr id="12" name="Right Arrow 11"/>
          <p:cNvSpPr/>
          <p:nvPr/>
        </p:nvSpPr>
        <p:spPr>
          <a:xfrm>
            <a:off x="4114800" y="58674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57800" y="1676400"/>
            <a:ext cx="3200400" cy="1477328"/>
          </a:xfrm>
          <a:prstGeom prst="rect">
            <a:avLst/>
          </a:prstGeom>
          <a:solidFill>
            <a:srgbClr val="D1E3FF"/>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latin typeface="Khmer UI" pitchFamily="34" charset="0"/>
                <a:cs typeface="Khmer UI" pitchFamily="34" charset="0"/>
              </a:rPr>
              <a:t>Municipal Drinking Water Plant</a:t>
            </a:r>
            <a:endParaRPr lang="en-US" sz="3000" b="1" dirty="0">
              <a:latin typeface="Khmer UI" pitchFamily="34" charset="0"/>
              <a:cs typeface="Khmer UI" pitchFamily="34" charset="0"/>
            </a:endParaRPr>
          </a:p>
        </p:txBody>
      </p:sp>
      <p:sp>
        <p:nvSpPr>
          <p:cNvPr id="14" name="TextBox 13"/>
          <p:cNvSpPr txBox="1"/>
          <p:nvPr/>
        </p:nvSpPr>
        <p:spPr>
          <a:xfrm>
            <a:off x="762000" y="5638800"/>
            <a:ext cx="3200400" cy="1015663"/>
          </a:xfrm>
          <a:prstGeom prst="rect">
            <a:avLst/>
          </a:prstGeom>
          <a:solidFill>
            <a:srgbClr val="D1E3FF"/>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latin typeface="Khmer UI" pitchFamily="34" charset="0"/>
                <a:cs typeface="Khmer UI" pitchFamily="34" charset="0"/>
              </a:rPr>
              <a:t>Purified Water</a:t>
            </a:r>
          </a:p>
          <a:p>
            <a:pPr algn="ctr"/>
            <a:endParaRPr lang="en-US" sz="3000" b="1" dirty="0">
              <a:latin typeface="Khmer UI" pitchFamily="34" charset="0"/>
              <a:cs typeface="Khmer UI" pitchFamily="34" charset="0"/>
            </a:endParaRPr>
          </a:p>
        </p:txBody>
      </p:sp>
      <p:sp>
        <p:nvSpPr>
          <p:cNvPr id="15" name="TextBox 14"/>
          <p:cNvSpPr txBox="1"/>
          <p:nvPr/>
        </p:nvSpPr>
        <p:spPr>
          <a:xfrm>
            <a:off x="5334000" y="5181600"/>
            <a:ext cx="3200400" cy="1477328"/>
          </a:xfrm>
          <a:prstGeom prst="rect">
            <a:avLst/>
          </a:prstGeom>
          <a:solidFill>
            <a:srgbClr val="D1E3FF"/>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latin typeface="Khmer UI" pitchFamily="34" charset="0"/>
                <a:cs typeface="Khmer UI" pitchFamily="34" charset="0"/>
              </a:rPr>
              <a:t>Environmental Buffer (Groundwater)</a:t>
            </a:r>
            <a:endParaRPr lang="en-US" sz="3000" b="1" dirty="0">
              <a:latin typeface="Khmer UI" pitchFamily="34" charset="0"/>
              <a:cs typeface="Khmer UI" pitchFamily="34" charset="0"/>
            </a:endParaRPr>
          </a:p>
        </p:txBody>
      </p:sp>
      <p:sp>
        <p:nvSpPr>
          <p:cNvPr id="18" name="Down Arrow 17"/>
          <p:cNvSpPr/>
          <p:nvPr/>
        </p:nvSpPr>
        <p:spPr>
          <a:xfrm rot="10800000">
            <a:off x="6629400" y="3276600"/>
            <a:ext cx="6096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2057400" y="2895600"/>
            <a:ext cx="685800" cy="2667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525963"/>
          </a:xfrm>
        </p:spPr>
        <p:txBody>
          <a:bodyPr/>
          <a:lstStyle/>
          <a:p>
            <a:pPr>
              <a:buNone/>
            </a:pPr>
            <a:r>
              <a:rPr lang="en-US" dirty="0" smtClean="0"/>
              <a:t>	</a:t>
            </a:r>
            <a:endParaRPr lang="en-US" dirty="0"/>
          </a:p>
        </p:txBody>
      </p:sp>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9" name="TextBox 8"/>
          <p:cNvSpPr txBox="1"/>
          <p:nvPr/>
        </p:nvSpPr>
        <p:spPr>
          <a:xfrm>
            <a:off x="762000" y="1676400"/>
            <a:ext cx="3200400" cy="1015663"/>
          </a:xfrm>
          <a:prstGeom prst="rect">
            <a:avLst/>
          </a:prstGeom>
          <a:solidFill>
            <a:srgbClr val="D1E3FF"/>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latin typeface="Khmer UI" pitchFamily="34" charset="0"/>
                <a:cs typeface="Khmer UI" pitchFamily="34" charset="0"/>
              </a:rPr>
              <a:t>Advanced Treatment</a:t>
            </a:r>
            <a:endParaRPr lang="en-US" sz="3000" b="1" dirty="0">
              <a:latin typeface="Khmer UI" pitchFamily="34" charset="0"/>
              <a:cs typeface="Khmer UI" pitchFamily="34" charset="0"/>
            </a:endParaRPr>
          </a:p>
        </p:txBody>
      </p:sp>
      <p:sp>
        <p:nvSpPr>
          <p:cNvPr id="13" name="TextBox 12"/>
          <p:cNvSpPr txBox="1"/>
          <p:nvPr/>
        </p:nvSpPr>
        <p:spPr>
          <a:xfrm>
            <a:off x="5257800" y="1676400"/>
            <a:ext cx="3200400" cy="1477328"/>
          </a:xfrm>
          <a:prstGeom prst="rect">
            <a:avLst/>
          </a:prstGeom>
          <a:solidFill>
            <a:srgbClr val="D1E3FF"/>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latin typeface="Khmer UI" pitchFamily="34" charset="0"/>
                <a:cs typeface="Khmer UI" pitchFamily="34" charset="0"/>
              </a:rPr>
              <a:t>Municipal Drinking Water Plant</a:t>
            </a:r>
            <a:endParaRPr lang="en-US" sz="3000" b="1" dirty="0">
              <a:latin typeface="Khmer UI" pitchFamily="34" charset="0"/>
              <a:cs typeface="Khmer UI" pitchFamily="34" charset="0"/>
            </a:endParaRPr>
          </a:p>
        </p:txBody>
      </p:sp>
      <p:sp>
        <p:nvSpPr>
          <p:cNvPr id="14" name="TextBox 13"/>
          <p:cNvSpPr txBox="1"/>
          <p:nvPr/>
        </p:nvSpPr>
        <p:spPr>
          <a:xfrm>
            <a:off x="762000" y="5638800"/>
            <a:ext cx="3200400" cy="1015663"/>
          </a:xfrm>
          <a:prstGeom prst="rect">
            <a:avLst/>
          </a:prstGeom>
          <a:solidFill>
            <a:srgbClr val="D1E3FF"/>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latin typeface="Khmer UI" pitchFamily="34" charset="0"/>
                <a:cs typeface="Khmer UI" pitchFamily="34" charset="0"/>
              </a:rPr>
              <a:t>Purified Water</a:t>
            </a:r>
          </a:p>
          <a:p>
            <a:pPr algn="ctr"/>
            <a:endParaRPr lang="en-US" sz="3000" b="1" dirty="0">
              <a:latin typeface="Khmer UI" pitchFamily="34" charset="0"/>
              <a:cs typeface="Khmer UI" pitchFamily="34" charset="0"/>
            </a:endParaRPr>
          </a:p>
        </p:txBody>
      </p:sp>
      <p:sp>
        <p:nvSpPr>
          <p:cNvPr id="19" name="Down Arrow 18"/>
          <p:cNvSpPr/>
          <p:nvPr/>
        </p:nvSpPr>
        <p:spPr>
          <a:xfrm>
            <a:off x="2057400" y="2895600"/>
            <a:ext cx="685800" cy="2667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34000" y="5181600"/>
            <a:ext cx="3200400" cy="1477328"/>
          </a:xfrm>
          <a:prstGeom prst="rect">
            <a:avLst/>
          </a:prstGeom>
          <a:solidFill>
            <a:schemeClr val="accent1"/>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solidFill>
                  <a:schemeClr val="bg1"/>
                </a:solidFill>
                <a:latin typeface="Khmer UI" pitchFamily="34" charset="0"/>
                <a:cs typeface="Khmer UI" pitchFamily="34" charset="0"/>
              </a:rPr>
              <a:t>Engineered Storage Buffer (Reservoir)</a:t>
            </a:r>
            <a:endParaRPr lang="en-US" sz="3000" b="1" dirty="0">
              <a:solidFill>
                <a:schemeClr val="bg1"/>
              </a:solidFill>
              <a:latin typeface="Khmer UI" pitchFamily="34" charset="0"/>
              <a:cs typeface="Khmer UI" pitchFamily="34" charset="0"/>
            </a:endParaRPr>
          </a:p>
        </p:txBody>
      </p:sp>
      <p:sp>
        <p:nvSpPr>
          <p:cNvPr id="17" name="Down Arrow 16"/>
          <p:cNvSpPr/>
          <p:nvPr/>
        </p:nvSpPr>
        <p:spPr>
          <a:xfrm rot="10800000">
            <a:off x="6629400" y="3276600"/>
            <a:ext cx="6096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114800" y="58674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Direct</a:t>
            </a: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 Potable Reuse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24" name="Down Arrow 23"/>
          <p:cNvSpPr/>
          <p:nvPr/>
        </p:nvSpPr>
        <p:spPr>
          <a:xfrm rot="10800000">
            <a:off x="6629400" y="3276600"/>
            <a:ext cx="6096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4114800" y="58674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ntr" presetSubtype="0" fill="hold" grpId="0" nodeType="withEffect">
                                  <p:stCondLst>
                                    <p:cond delay="12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120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fade">
                                      <p:cBhvr>
                                        <p:cTn id="2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4" grpId="1" animBg="1"/>
      <p:bldP spid="2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525963"/>
          </a:xfrm>
        </p:spPr>
        <p:txBody>
          <a:bodyPr/>
          <a:lstStyle/>
          <a:p>
            <a:pPr>
              <a:buNone/>
            </a:pPr>
            <a:r>
              <a:rPr lang="en-US" dirty="0" smtClean="0"/>
              <a:t>	</a:t>
            </a:r>
            <a:endParaRPr lang="en-US" dirty="0"/>
          </a:p>
        </p:txBody>
      </p:sp>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Indirect</a:t>
            </a: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 Potable Reuse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9" name="TextBox 8"/>
          <p:cNvSpPr txBox="1"/>
          <p:nvPr/>
        </p:nvSpPr>
        <p:spPr>
          <a:xfrm>
            <a:off x="762000" y="1676400"/>
            <a:ext cx="3200400" cy="1015663"/>
          </a:xfrm>
          <a:prstGeom prst="rect">
            <a:avLst/>
          </a:prstGeom>
          <a:solidFill>
            <a:srgbClr val="D1E3FF"/>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latin typeface="Khmer UI" pitchFamily="34" charset="0"/>
                <a:cs typeface="Khmer UI" pitchFamily="34" charset="0"/>
              </a:rPr>
              <a:t>Advanced Treatment</a:t>
            </a:r>
            <a:endParaRPr lang="en-US" sz="3000" b="1" dirty="0">
              <a:latin typeface="Khmer UI" pitchFamily="34" charset="0"/>
              <a:cs typeface="Khmer UI" pitchFamily="34" charset="0"/>
            </a:endParaRPr>
          </a:p>
        </p:txBody>
      </p:sp>
      <p:sp>
        <p:nvSpPr>
          <p:cNvPr id="12" name="Right Arrow 11"/>
          <p:cNvSpPr/>
          <p:nvPr/>
        </p:nvSpPr>
        <p:spPr>
          <a:xfrm>
            <a:off x="4114800" y="58674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57800" y="1676400"/>
            <a:ext cx="3200400" cy="1477328"/>
          </a:xfrm>
          <a:prstGeom prst="rect">
            <a:avLst/>
          </a:prstGeom>
          <a:solidFill>
            <a:srgbClr val="D1E3FF"/>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latin typeface="Khmer UI" pitchFamily="34" charset="0"/>
                <a:cs typeface="Khmer UI" pitchFamily="34" charset="0"/>
              </a:rPr>
              <a:t>Municipal Drinking Water Plant</a:t>
            </a:r>
            <a:endParaRPr lang="en-US" sz="3000" b="1" dirty="0">
              <a:latin typeface="Khmer UI" pitchFamily="34" charset="0"/>
              <a:cs typeface="Khmer UI" pitchFamily="34" charset="0"/>
            </a:endParaRPr>
          </a:p>
        </p:txBody>
      </p:sp>
      <p:sp>
        <p:nvSpPr>
          <p:cNvPr id="14" name="TextBox 13"/>
          <p:cNvSpPr txBox="1"/>
          <p:nvPr/>
        </p:nvSpPr>
        <p:spPr>
          <a:xfrm>
            <a:off x="762000" y="5638800"/>
            <a:ext cx="3200400" cy="1015663"/>
          </a:xfrm>
          <a:prstGeom prst="rect">
            <a:avLst/>
          </a:prstGeom>
          <a:solidFill>
            <a:srgbClr val="D1E3FF"/>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latin typeface="Khmer UI" pitchFamily="34" charset="0"/>
                <a:cs typeface="Khmer UI" pitchFamily="34" charset="0"/>
              </a:rPr>
              <a:t>Purified Water</a:t>
            </a:r>
          </a:p>
          <a:p>
            <a:pPr algn="ctr"/>
            <a:endParaRPr lang="en-US" sz="3000" b="1" dirty="0">
              <a:latin typeface="Khmer UI" pitchFamily="34" charset="0"/>
              <a:cs typeface="Khmer UI" pitchFamily="34" charset="0"/>
            </a:endParaRPr>
          </a:p>
        </p:txBody>
      </p:sp>
      <p:sp>
        <p:nvSpPr>
          <p:cNvPr id="15" name="TextBox 14"/>
          <p:cNvSpPr txBox="1"/>
          <p:nvPr/>
        </p:nvSpPr>
        <p:spPr>
          <a:xfrm>
            <a:off x="5334000" y="5181600"/>
            <a:ext cx="3200400" cy="1477328"/>
          </a:xfrm>
          <a:prstGeom prst="rect">
            <a:avLst/>
          </a:prstGeom>
          <a:solidFill>
            <a:srgbClr val="D1E3FF"/>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latin typeface="Khmer UI" pitchFamily="34" charset="0"/>
                <a:cs typeface="Khmer UI" pitchFamily="34" charset="0"/>
              </a:rPr>
              <a:t>Environmental Buffer (Groundwater)</a:t>
            </a:r>
            <a:endParaRPr lang="en-US" sz="3000" b="1" dirty="0">
              <a:latin typeface="Khmer UI" pitchFamily="34" charset="0"/>
              <a:cs typeface="Khmer UI" pitchFamily="34" charset="0"/>
            </a:endParaRPr>
          </a:p>
        </p:txBody>
      </p:sp>
      <p:sp>
        <p:nvSpPr>
          <p:cNvPr id="18" name="Down Arrow 17"/>
          <p:cNvSpPr/>
          <p:nvPr/>
        </p:nvSpPr>
        <p:spPr>
          <a:xfrm rot="10800000">
            <a:off x="6629400" y="3276600"/>
            <a:ext cx="6096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2057400" y="2895600"/>
            <a:ext cx="685800" cy="2667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3733800"/>
          </a:xfrm>
        </p:spPr>
        <p:txBody>
          <a:bodyPr>
            <a:normAutofit lnSpcReduction="10000"/>
          </a:bodyPr>
          <a:lstStyle/>
          <a:p>
            <a:pPr>
              <a:buNone/>
            </a:pPr>
            <a:r>
              <a:rPr lang="en-US" dirty="0" smtClean="0"/>
              <a:t>	</a:t>
            </a:r>
          </a:p>
          <a:p>
            <a:pPr>
              <a:buNone/>
            </a:pPr>
            <a:r>
              <a:rPr lang="en-US" b="1" dirty="0" smtClean="0">
                <a:latin typeface="Khmer UI" pitchFamily="34" charset="0"/>
                <a:cs typeface="Khmer UI" pitchFamily="34" charset="0"/>
              </a:rPr>
              <a:t>	1) Potable Reuse is Safe</a:t>
            </a:r>
          </a:p>
          <a:p>
            <a:pPr>
              <a:buNone/>
            </a:pPr>
            <a:endParaRPr lang="en-US" b="1" dirty="0" smtClean="0">
              <a:latin typeface="Khmer UI" pitchFamily="34" charset="0"/>
              <a:cs typeface="Khmer UI" pitchFamily="34" charset="0"/>
            </a:endParaRPr>
          </a:p>
          <a:p>
            <a:pPr>
              <a:buNone/>
            </a:pPr>
            <a:r>
              <a:rPr lang="en-US" b="1" dirty="0" smtClean="0">
                <a:latin typeface="Khmer UI" pitchFamily="34" charset="0"/>
                <a:cs typeface="Khmer UI" pitchFamily="34" charset="0"/>
              </a:rPr>
              <a:t>	2) Potable Reuse is Affordable</a:t>
            </a:r>
          </a:p>
          <a:p>
            <a:pPr>
              <a:buNone/>
            </a:pPr>
            <a:endParaRPr lang="en-US" b="1" dirty="0" smtClean="0">
              <a:latin typeface="Khmer UI" pitchFamily="34" charset="0"/>
              <a:cs typeface="Khmer UI" pitchFamily="34" charset="0"/>
            </a:endParaRPr>
          </a:p>
          <a:p>
            <a:pPr>
              <a:buNone/>
            </a:pPr>
            <a:r>
              <a:rPr lang="en-US" b="1" dirty="0" smtClean="0">
                <a:latin typeface="Khmer UI" pitchFamily="34" charset="0"/>
                <a:cs typeface="Khmer UI" pitchFamily="34" charset="0"/>
              </a:rPr>
              <a:t>	3) Potable Reuse is Environmentally Sustainable</a:t>
            </a:r>
            <a:endParaRPr lang="en-US" b="1" dirty="0">
              <a:latin typeface="Khmer UI" pitchFamily="34" charset="0"/>
              <a:cs typeface="Khmer UI" pitchFamily="34" charset="0"/>
            </a:endParaRPr>
          </a:p>
        </p:txBody>
      </p:sp>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b="1" dirty="0" smtClean="0">
                <a:solidFill>
                  <a:srgbClr val="002060"/>
                </a:solidFill>
                <a:latin typeface="Khmer UI" pitchFamily="34" charset="0"/>
                <a:cs typeface="Khmer UI" pitchFamily="34" charset="0"/>
              </a:rPr>
              <a:t>Three Numbers on the Drought</a:t>
            </a:r>
            <a:endParaRPr lang="en-US" b="1" dirty="0">
              <a:solidFill>
                <a:srgbClr val="002060"/>
              </a:solidFill>
              <a:latin typeface="Khmer UI" pitchFamily="34" charset="0"/>
              <a:cs typeface="Khmer UI" pitchFamily="34" charset="0"/>
            </a:endParaRPr>
          </a:p>
        </p:txBody>
      </p:sp>
      <p:sp>
        <p:nvSpPr>
          <p:cNvPr id="3" name="Content Placeholder 2"/>
          <p:cNvSpPr>
            <a:spLocks noGrp="1"/>
          </p:cNvSpPr>
          <p:nvPr>
            <p:ph idx="1"/>
          </p:nvPr>
        </p:nvSpPr>
        <p:spPr>
          <a:xfrm>
            <a:off x="457200" y="2057400"/>
            <a:ext cx="8229600" cy="4525963"/>
          </a:xfrm>
        </p:spPr>
        <p:txBody>
          <a:bodyPr/>
          <a:lstStyle/>
          <a:p>
            <a:pPr algn="ctr">
              <a:buNone/>
            </a:pPr>
            <a:endParaRPr lang="en-US" sz="2000" b="1" dirty="0" smtClean="0">
              <a:solidFill>
                <a:srgbClr val="002060"/>
              </a:solidFill>
              <a:latin typeface="Khmer UI" pitchFamily="34" charset="0"/>
              <a:cs typeface="Khmer UI" pitchFamily="34" charset="0"/>
            </a:endParaRPr>
          </a:p>
          <a:p>
            <a:pPr algn="ctr">
              <a:buNone/>
            </a:pPr>
            <a:r>
              <a:rPr lang="en-US" b="1" dirty="0" smtClean="0">
                <a:solidFill>
                  <a:srgbClr val="002060"/>
                </a:solidFill>
                <a:latin typeface="Khmer UI" pitchFamily="34" charset="0"/>
                <a:cs typeface="Khmer UI" pitchFamily="34" charset="0"/>
              </a:rPr>
              <a:t>Zero Percent</a:t>
            </a:r>
          </a:p>
          <a:p>
            <a:pPr algn="ctr">
              <a:buNone/>
            </a:pPr>
            <a:endParaRPr lang="en-US" b="1" dirty="0">
              <a:solidFill>
                <a:srgbClr val="002060"/>
              </a:solidFill>
              <a:latin typeface="Khmer UI" pitchFamily="34" charset="0"/>
              <a:cs typeface="Khmer UI" pitchFamily="34" charset="0"/>
            </a:endParaRPr>
          </a:p>
          <a:p>
            <a:pPr algn="ctr">
              <a:buNone/>
            </a:pPr>
            <a:r>
              <a:rPr lang="en-US" b="1" dirty="0" smtClean="0">
                <a:solidFill>
                  <a:srgbClr val="002060"/>
                </a:solidFill>
                <a:latin typeface="Khmer UI" pitchFamily="34" charset="0"/>
                <a:cs typeface="Khmer UI" pitchFamily="34" charset="0"/>
              </a:rPr>
              <a:t>Five</a:t>
            </a:r>
          </a:p>
          <a:p>
            <a:pPr algn="ctr">
              <a:buNone/>
            </a:pPr>
            <a:endParaRPr lang="en-US" b="1" dirty="0">
              <a:solidFill>
                <a:srgbClr val="002060"/>
              </a:solidFill>
              <a:latin typeface="Khmer UI" pitchFamily="34" charset="0"/>
              <a:cs typeface="Khmer UI" pitchFamily="34" charset="0"/>
            </a:endParaRPr>
          </a:p>
          <a:p>
            <a:pPr algn="ctr">
              <a:buNone/>
            </a:pPr>
            <a:r>
              <a:rPr lang="en-US" b="1" dirty="0" smtClean="0">
                <a:solidFill>
                  <a:srgbClr val="002060"/>
                </a:solidFill>
                <a:latin typeface="Khmer UI" pitchFamily="34" charset="0"/>
                <a:cs typeface="Khmer UI" pitchFamily="34" charset="0"/>
              </a:rPr>
              <a:t>Four Years</a:t>
            </a:r>
            <a:endParaRPr lang="en-US" b="1" dirty="0">
              <a:solidFill>
                <a:srgbClr val="002060"/>
              </a:solidFill>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140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240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3733800"/>
          </a:xfrm>
        </p:spPr>
        <p:txBody>
          <a:bodyPr>
            <a:normAutofit lnSpcReduction="10000"/>
          </a:bodyPr>
          <a:lstStyle/>
          <a:p>
            <a:pPr>
              <a:buNone/>
            </a:pPr>
            <a:r>
              <a:rPr lang="en-US" dirty="0" smtClean="0"/>
              <a:t>	</a:t>
            </a:r>
          </a:p>
          <a:p>
            <a:pPr>
              <a:buNone/>
            </a:pPr>
            <a:r>
              <a:rPr lang="en-US" b="1" dirty="0" smtClean="0">
                <a:latin typeface="Khmer UI" pitchFamily="34" charset="0"/>
                <a:cs typeface="Khmer UI" pitchFamily="34" charset="0"/>
              </a:rPr>
              <a:t>	</a:t>
            </a:r>
            <a:r>
              <a:rPr lang="en-US" b="1" u="sng" dirty="0" smtClean="0">
                <a:latin typeface="Khmer UI" pitchFamily="34" charset="0"/>
                <a:cs typeface="Khmer UI" pitchFamily="34" charset="0"/>
              </a:rPr>
              <a:t>1) Potable Reuse is Safe</a:t>
            </a:r>
          </a:p>
          <a:p>
            <a:pPr>
              <a:buNone/>
            </a:pPr>
            <a:endParaRPr lang="en-US" b="1" dirty="0" smtClean="0">
              <a:latin typeface="Khmer UI" pitchFamily="34" charset="0"/>
              <a:cs typeface="Khmer UI" pitchFamily="34" charset="0"/>
            </a:endParaRPr>
          </a:p>
          <a:p>
            <a:pPr>
              <a:buNone/>
            </a:pPr>
            <a:r>
              <a:rPr lang="en-US" b="1" dirty="0" smtClean="0">
                <a:latin typeface="Khmer UI" pitchFamily="34" charset="0"/>
                <a:cs typeface="Khmer UI" pitchFamily="34" charset="0"/>
              </a:rPr>
              <a:t>	2) Potable Reuse is Affordable</a:t>
            </a:r>
          </a:p>
          <a:p>
            <a:pPr>
              <a:buNone/>
            </a:pPr>
            <a:endParaRPr lang="en-US" b="1" dirty="0" smtClean="0">
              <a:latin typeface="Khmer UI" pitchFamily="34" charset="0"/>
              <a:cs typeface="Khmer UI" pitchFamily="34" charset="0"/>
            </a:endParaRPr>
          </a:p>
          <a:p>
            <a:pPr>
              <a:buNone/>
            </a:pPr>
            <a:r>
              <a:rPr lang="en-US" b="1" dirty="0" smtClean="0">
                <a:latin typeface="Khmer UI" pitchFamily="34" charset="0"/>
                <a:cs typeface="Khmer UI" pitchFamily="34" charset="0"/>
              </a:rPr>
              <a:t>	3) Potable Reuse is Environmentally Sustainable</a:t>
            </a:r>
            <a:endParaRPr lang="en-US" b="1" dirty="0">
              <a:latin typeface="Khmer UI" pitchFamily="34" charset="0"/>
              <a:cs typeface="Khmer UI" pitchFamily="34" charset="0"/>
            </a:endParaRPr>
          </a:p>
        </p:txBody>
      </p:sp>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10" name="Title 1"/>
          <p:cNvSpPr txBox="1">
            <a:spLocks/>
          </p:cNvSpPr>
          <p:nvPr/>
        </p:nvSpPr>
        <p:spPr>
          <a:xfrm>
            <a:off x="609600" y="304800"/>
            <a:ext cx="7924800" cy="838200"/>
          </a:xfrm>
          <a:prstGeom prst="rect">
            <a:avLst/>
          </a:prstGeom>
          <a:solidFill>
            <a:schemeClr val="accent1"/>
          </a:solidFill>
          <a:ln w="317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Producing Purified Water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via Advanced Treatment</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pic>
        <p:nvPicPr>
          <p:cNvPr id="2061" name="Picture 13"/>
          <p:cNvPicPr>
            <a:picLocks noChangeAspect="1" noChangeArrowheads="1"/>
          </p:cNvPicPr>
          <p:nvPr/>
        </p:nvPicPr>
        <p:blipFill>
          <a:blip r:embed="rId3" cstate="print"/>
          <a:srcRect/>
          <a:stretch>
            <a:fillRect/>
          </a:stretch>
        </p:blipFill>
        <p:spPr bwMode="auto">
          <a:xfrm>
            <a:off x="1905000" y="6553200"/>
            <a:ext cx="7239000" cy="304800"/>
          </a:xfrm>
          <a:prstGeom prst="rect">
            <a:avLst/>
          </a:prstGeom>
          <a:noFill/>
          <a:ln w="9525">
            <a:noFill/>
            <a:miter lim="800000"/>
            <a:headEnd/>
            <a:tailEnd/>
          </a:ln>
          <a:effectLst/>
        </p:spPr>
      </p:pic>
      <p:sp>
        <p:nvSpPr>
          <p:cNvPr id="19" name="Rectangle 18"/>
          <p:cNvSpPr/>
          <p:nvPr/>
        </p:nvSpPr>
        <p:spPr>
          <a:xfrm>
            <a:off x="2271486" y="1676400"/>
            <a:ext cx="2819400" cy="396240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3400" y="1676400"/>
            <a:ext cx="2819400" cy="396240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24086" y="1676400"/>
            <a:ext cx="2819400" cy="3962400"/>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776686" y="1676400"/>
            <a:ext cx="2819400" cy="3962400"/>
          </a:xfrm>
          <a:prstGeom prst="rect">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3400" y="5776686"/>
            <a:ext cx="1524000" cy="395514"/>
          </a:xfrm>
          <a:prstGeom prst="rect">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71486" y="5762172"/>
            <a:ext cx="1600200" cy="410028"/>
          </a:xfrm>
          <a:prstGeom prst="rect">
            <a:avLst/>
          </a:prstGeom>
          <a:blipFill>
            <a:blip r:embed="rId9"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056744" y="5762172"/>
            <a:ext cx="1524000" cy="410028"/>
          </a:xfrm>
          <a:prstGeom prst="rect">
            <a:avLst/>
          </a:prstGeom>
          <a:blipFill>
            <a:blip r:embed="rId10"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91200" y="5762172"/>
            <a:ext cx="2819400" cy="410028"/>
          </a:xfrm>
          <a:prstGeom prst="rect">
            <a:avLst/>
          </a:prstGeom>
          <a:blipFill>
            <a:blip r:embed="rId1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061"/>
                                        </p:tgtEl>
                                        <p:attrNameLst>
                                          <p:attrName>style.visibility</p:attrName>
                                        </p:attrNameLst>
                                      </p:cBhvr>
                                      <p:to>
                                        <p:strVal val="visible"/>
                                      </p:to>
                                    </p:set>
                                    <p:animEffect transition="in" filter="fade">
                                      <p:cBhvr>
                                        <p:cTn id="31" dur="10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0" grpId="0" animBg="1"/>
      <p:bldP spid="21" grpId="0" animBg="1"/>
      <p:bldP spid="22" grpId="0" animBg="1"/>
      <p:bldP spid="23" grpId="0" animBg="1"/>
      <p:bldP spid="24"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10" name="Title 1"/>
          <p:cNvSpPr txBox="1">
            <a:spLocks/>
          </p:cNvSpPr>
          <p:nvPr/>
        </p:nvSpPr>
        <p:spPr>
          <a:xfrm>
            <a:off x="609600" y="304800"/>
            <a:ext cx="7924800" cy="838200"/>
          </a:xfrm>
          <a:prstGeom prst="rect">
            <a:avLst/>
          </a:prstGeom>
          <a:solidFill>
            <a:schemeClr val="accent1"/>
          </a:solidFill>
          <a:ln w="317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Producing Purified Water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via Advanced Treatment</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pic>
        <p:nvPicPr>
          <p:cNvPr id="2061" name="Picture 13"/>
          <p:cNvPicPr>
            <a:picLocks noChangeAspect="1" noChangeArrowheads="1"/>
          </p:cNvPicPr>
          <p:nvPr/>
        </p:nvPicPr>
        <p:blipFill>
          <a:blip r:embed="rId3" cstate="print"/>
          <a:srcRect/>
          <a:stretch>
            <a:fillRect/>
          </a:stretch>
        </p:blipFill>
        <p:spPr bwMode="auto">
          <a:xfrm>
            <a:off x="1905000" y="6553200"/>
            <a:ext cx="7239000" cy="304800"/>
          </a:xfrm>
          <a:prstGeom prst="rect">
            <a:avLst/>
          </a:prstGeom>
          <a:noFill/>
          <a:ln w="9525">
            <a:noFill/>
            <a:miter lim="800000"/>
            <a:headEnd/>
            <a:tailEnd/>
          </a:ln>
          <a:effectLst/>
        </p:spPr>
      </p:pic>
      <p:sp>
        <p:nvSpPr>
          <p:cNvPr id="19" name="Rectangle 18"/>
          <p:cNvSpPr/>
          <p:nvPr/>
        </p:nvSpPr>
        <p:spPr>
          <a:xfrm>
            <a:off x="2271486" y="1676400"/>
            <a:ext cx="2819400" cy="3962400"/>
          </a:xfrm>
          <a:prstGeom prst="rect">
            <a:avLst/>
          </a:prstGeom>
          <a:blipFill dpi="0" rotWithShape="1">
            <a:blip r:embed="rId4"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3400" y="1676400"/>
            <a:ext cx="2819400" cy="396240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24086" y="1676400"/>
            <a:ext cx="2819400" cy="3962400"/>
          </a:xfrm>
          <a:prstGeom prst="rect">
            <a:avLst/>
          </a:prstGeom>
          <a:blipFill dpi="0" rotWithShape="1">
            <a:blip r:embed="rId6"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776686" y="1676400"/>
            <a:ext cx="2819400" cy="3962400"/>
          </a:xfrm>
          <a:prstGeom prst="rect">
            <a:avLst/>
          </a:prstGeom>
          <a:blipFill dpi="0" rotWithShape="1">
            <a:blip r:embed="rId7"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3400" y="5776686"/>
            <a:ext cx="1524000" cy="395514"/>
          </a:xfrm>
          <a:prstGeom prst="rect">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71486" y="5762172"/>
            <a:ext cx="1600200" cy="410028"/>
          </a:xfrm>
          <a:prstGeom prst="rect">
            <a:avLst/>
          </a:prstGeom>
          <a:blipFill dpi="0" rotWithShape="1">
            <a:blip r:embed="rId9" cstate="print">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056744" y="5762172"/>
            <a:ext cx="1524000" cy="410028"/>
          </a:xfrm>
          <a:prstGeom prst="rect">
            <a:avLst/>
          </a:prstGeom>
          <a:blipFill dpi="0" rotWithShape="1">
            <a:blip r:embed="rId10" cstate="print">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91200" y="5762172"/>
            <a:ext cx="2819400" cy="410028"/>
          </a:xfrm>
          <a:prstGeom prst="rect">
            <a:avLst/>
          </a:prstGeom>
          <a:blipFill dpi="0" rotWithShape="1">
            <a:blip r:embed="rId11" cstate="print">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4"/>
          <p:cNvSpPr>
            <a:spLocks noGrp="1"/>
          </p:cNvSpPr>
          <p:nvPr>
            <p:ph idx="1"/>
          </p:nvPr>
        </p:nvSpPr>
        <p:spPr>
          <a:xfrm>
            <a:off x="3505200" y="1676400"/>
            <a:ext cx="5105400" cy="2667000"/>
          </a:xfrm>
        </p:spPr>
        <p:txBody>
          <a:bodyPr>
            <a:normAutofit/>
          </a:bodyPr>
          <a:lstStyle/>
          <a:p>
            <a:r>
              <a:rPr lang="en-US" sz="3000" b="1" dirty="0" smtClean="0">
                <a:latin typeface="Khmer UI" pitchFamily="34" charset="0"/>
                <a:cs typeface="Khmer UI" pitchFamily="34" charset="0"/>
              </a:rPr>
              <a:t>.2 micrometers thick</a:t>
            </a:r>
          </a:p>
          <a:p>
            <a:r>
              <a:rPr lang="en-US" sz="3000" b="1" dirty="0" smtClean="0">
                <a:latin typeface="Khmer UI" pitchFamily="34" charset="0"/>
                <a:cs typeface="Khmer UI" pitchFamily="34" charset="0"/>
              </a:rPr>
              <a:t>300 times more narrow than human hair</a:t>
            </a:r>
          </a:p>
          <a:p>
            <a:r>
              <a:rPr lang="en-US" sz="3000" b="1" dirty="0" smtClean="0">
                <a:latin typeface="Khmer UI" pitchFamily="34" charset="0"/>
                <a:cs typeface="Khmer UI" pitchFamily="34" charset="0"/>
              </a:rPr>
              <a:t>Removes bacteria and larger particles</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10" name="Title 1"/>
          <p:cNvSpPr txBox="1">
            <a:spLocks/>
          </p:cNvSpPr>
          <p:nvPr/>
        </p:nvSpPr>
        <p:spPr>
          <a:xfrm>
            <a:off x="609600" y="304800"/>
            <a:ext cx="7924800" cy="838200"/>
          </a:xfrm>
          <a:prstGeom prst="rect">
            <a:avLst/>
          </a:prstGeom>
          <a:solidFill>
            <a:schemeClr val="accent1"/>
          </a:solidFill>
          <a:ln w="317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Producing Purified Water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via Advanced Treatment</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pic>
        <p:nvPicPr>
          <p:cNvPr id="2061" name="Picture 13"/>
          <p:cNvPicPr>
            <a:picLocks noChangeAspect="1" noChangeArrowheads="1"/>
          </p:cNvPicPr>
          <p:nvPr/>
        </p:nvPicPr>
        <p:blipFill>
          <a:blip r:embed="rId3" cstate="print"/>
          <a:srcRect/>
          <a:stretch>
            <a:fillRect/>
          </a:stretch>
        </p:blipFill>
        <p:spPr bwMode="auto">
          <a:xfrm>
            <a:off x="1905000" y="6553200"/>
            <a:ext cx="7239000" cy="304800"/>
          </a:xfrm>
          <a:prstGeom prst="rect">
            <a:avLst/>
          </a:prstGeom>
          <a:noFill/>
          <a:ln w="9525">
            <a:noFill/>
            <a:miter lim="800000"/>
            <a:headEnd/>
            <a:tailEnd/>
          </a:ln>
          <a:effectLst/>
        </p:spPr>
      </p:pic>
      <p:sp>
        <p:nvSpPr>
          <p:cNvPr id="19" name="Rectangle 18"/>
          <p:cNvSpPr/>
          <p:nvPr/>
        </p:nvSpPr>
        <p:spPr>
          <a:xfrm>
            <a:off x="2271486" y="1676400"/>
            <a:ext cx="2819400" cy="396240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3400" y="1676400"/>
            <a:ext cx="2819400" cy="3962400"/>
          </a:xfrm>
          <a:prstGeom prst="rect">
            <a:avLst/>
          </a:prstGeom>
          <a:blipFill dpi="0" rotWithShape="1">
            <a:blip r:embed="rId5"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24086" y="1676400"/>
            <a:ext cx="2819400" cy="3962400"/>
          </a:xfrm>
          <a:prstGeom prst="rect">
            <a:avLst/>
          </a:prstGeom>
          <a:blipFill dpi="0" rotWithShape="1">
            <a:blip r:embed="rId6"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776686" y="1676400"/>
            <a:ext cx="2819400" cy="3962400"/>
          </a:xfrm>
          <a:prstGeom prst="rect">
            <a:avLst/>
          </a:prstGeom>
          <a:blipFill dpi="0" rotWithShape="1">
            <a:blip r:embed="rId7"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3400" y="5776686"/>
            <a:ext cx="1524000" cy="395514"/>
          </a:xfrm>
          <a:prstGeom prst="rect">
            <a:avLst/>
          </a:prstGeom>
          <a:blipFill dpi="0" rotWithShape="1">
            <a:blip r:embed="rId8" cstate="print">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71486" y="5762172"/>
            <a:ext cx="1600200" cy="410028"/>
          </a:xfrm>
          <a:prstGeom prst="rect">
            <a:avLst/>
          </a:prstGeom>
          <a:blipFill>
            <a:blip r:embed="rId9"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056744" y="5762172"/>
            <a:ext cx="1524000" cy="410028"/>
          </a:xfrm>
          <a:prstGeom prst="rect">
            <a:avLst/>
          </a:prstGeom>
          <a:blipFill dpi="0" rotWithShape="1">
            <a:blip r:embed="rId10" cstate="print">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91200" y="5762172"/>
            <a:ext cx="2819400" cy="410028"/>
          </a:xfrm>
          <a:prstGeom prst="rect">
            <a:avLst/>
          </a:prstGeom>
          <a:blipFill dpi="0" rotWithShape="1">
            <a:blip r:embed="rId11" cstate="print">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p:cNvSpPr>
            <a:spLocks noGrp="1"/>
          </p:cNvSpPr>
          <p:nvPr>
            <p:ph idx="1"/>
          </p:nvPr>
        </p:nvSpPr>
        <p:spPr>
          <a:xfrm>
            <a:off x="4724400" y="1676400"/>
            <a:ext cx="3886200" cy="3505200"/>
          </a:xfrm>
        </p:spPr>
        <p:txBody>
          <a:bodyPr>
            <a:noAutofit/>
          </a:bodyPr>
          <a:lstStyle/>
          <a:p>
            <a:r>
              <a:rPr lang="en-US" sz="2900" b="1" dirty="0" smtClean="0">
                <a:latin typeface="Khmer UI" pitchFamily="34" charset="0"/>
                <a:cs typeface="Khmer UI" pitchFamily="34" charset="0"/>
              </a:rPr>
              <a:t>Less than .0001 micrometers thick.</a:t>
            </a:r>
          </a:p>
          <a:p>
            <a:r>
              <a:rPr lang="en-US" sz="2900" b="1" dirty="0" smtClean="0">
                <a:latin typeface="Khmer UI" pitchFamily="34" charset="0"/>
                <a:cs typeface="Khmer UI" pitchFamily="34" charset="0"/>
              </a:rPr>
              <a:t>2,000 times smaller membrane than microfiltration.</a:t>
            </a:r>
          </a:p>
          <a:p>
            <a:r>
              <a:rPr lang="en-US" sz="2900" b="1" dirty="0" smtClean="0">
                <a:latin typeface="Khmer UI" pitchFamily="34" charset="0"/>
                <a:cs typeface="Khmer UI" pitchFamily="34" charset="0"/>
              </a:rPr>
              <a:t>Removes viruses and chemicals.</a:t>
            </a:r>
          </a:p>
          <a:p>
            <a:endParaRPr lang="en-US" sz="3000" dirty="0">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10" name="Title 1"/>
          <p:cNvSpPr txBox="1">
            <a:spLocks/>
          </p:cNvSpPr>
          <p:nvPr/>
        </p:nvSpPr>
        <p:spPr>
          <a:xfrm>
            <a:off x="609600" y="304800"/>
            <a:ext cx="7924800" cy="838200"/>
          </a:xfrm>
          <a:prstGeom prst="rect">
            <a:avLst/>
          </a:prstGeom>
          <a:solidFill>
            <a:schemeClr val="accent1"/>
          </a:solidFill>
          <a:ln w="317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Producing Purified Water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via Advanced Treatment</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pic>
        <p:nvPicPr>
          <p:cNvPr id="2061" name="Picture 13"/>
          <p:cNvPicPr>
            <a:picLocks noChangeAspect="1" noChangeArrowheads="1"/>
          </p:cNvPicPr>
          <p:nvPr/>
        </p:nvPicPr>
        <p:blipFill>
          <a:blip r:embed="rId2" cstate="print"/>
          <a:srcRect/>
          <a:stretch>
            <a:fillRect/>
          </a:stretch>
        </p:blipFill>
        <p:spPr bwMode="auto">
          <a:xfrm>
            <a:off x="1905000" y="6553200"/>
            <a:ext cx="7239000" cy="304800"/>
          </a:xfrm>
          <a:prstGeom prst="rect">
            <a:avLst/>
          </a:prstGeom>
          <a:noFill/>
          <a:ln w="9525">
            <a:noFill/>
            <a:miter lim="800000"/>
            <a:headEnd/>
            <a:tailEnd/>
          </a:ln>
          <a:effectLst/>
        </p:spPr>
      </p:pic>
      <p:sp>
        <p:nvSpPr>
          <p:cNvPr id="19" name="Rectangle 18"/>
          <p:cNvSpPr/>
          <p:nvPr/>
        </p:nvSpPr>
        <p:spPr>
          <a:xfrm>
            <a:off x="2271486" y="1676400"/>
            <a:ext cx="2819400" cy="3962400"/>
          </a:xfrm>
          <a:prstGeom prst="rect">
            <a:avLst/>
          </a:prstGeom>
          <a:blipFill dpi="0" rotWithShape="1">
            <a:blip r:embed="rId3"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3400" y="1676400"/>
            <a:ext cx="2819400" cy="3962400"/>
          </a:xfrm>
          <a:prstGeom prst="rect">
            <a:avLst/>
          </a:prstGeom>
          <a:blipFill dpi="0" rotWithShape="1">
            <a:blip r:embed="rId4"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24086" y="1676400"/>
            <a:ext cx="2819400" cy="396240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776686" y="1676400"/>
            <a:ext cx="2819400" cy="3962400"/>
          </a:xfrm>
          <a:prstGeom prst="rect">
            <a:avLst/>
          </a:prstGeom>
          <a:blipFill dpi="0" rotWithShape="1">
            <a:blip r:embed="rId6"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3400" y="5776686"/>
            <a:ext cx="1524000" cy="395514"/>
          </a:xfrm>
          <a:prstGeom prst="rect">
            <a:avLst/>
          </a:prstGeom>
          <a:blipFill dpi="0" rotWithShape="1">
            <a:blip r:embed="rId7" cstate="print">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71486" y="5762172"/>
            <a:ext cx="1600200" cy="410028"/>
          </a:xfrm>
          <a:prstGeom prst="rect">
            <a:avLst/>
          </a:prstGeom>
          <a:blipFill dpi="0" rotWithShape="1">
            <a:blip r:embed="rId8" cstate="print">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056744" y="5762172"/>
            <a:ext cx="1524000" cy="410028"/>
          </a:xfrm>
          <a:prstGeom prst="rect">
            <a:avLst/>
          </a:prstGeom>
          <a:blipFill>
            <a:blip r:embed="rId9"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91200" y="5762172"/>
            <a:ext cx="2819400" cy="410028"/>
          </a:xfrm>
          <a:prstGeom prst="rect">
            <a:avLst/>
          </a:prstGeom>
          <a:blipFill dpi="0" rotWithShape="1">
            <a:blip r:embed="rId10" cstate="print">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p:cNvSpPr>
            <a:spLocks noGrp="1"/>
          </p:cNvSpPr>
          <p:nvPr>
            <p:ph idx="1"/>
          </p:nvPr>
        </p:nvSpPr>
        <p:spPr>
          <a:xfrm>
            <a:off x="685800" y="1676400"/>
            <a:ext cx="3505200" cy="3810000"/>
          </a:xfrm>
        </p:spPr>
        <p:txBody>
          <a:bodyPr>
            <a:noAutofit/>
          </a:bodyPr>
          <a:lstStyle/>
          <a:p>
            <a:r>
              <a:rPr lang="en-US" sz="3000" b="1" dirty="0" smtClean="0">
                <a:latin typeface="Khmer UI" pitchFamily="34" charset="0"/>
                <a:cs typeface="Khmer UI" pitchFamily="34" charset="0"/>
              </a:rPr>
              <a:t>Disinfection against any remaining pathogens.</a:t>
            </a:r>
            <a:endParaRPr lang="en-US" sz="3000" dirty="0" smtClean="0">
              <a:latin typeface="Khmer UI" pitchFamily="34" charset="0"/>
              <a:cs typeface="Khmer UI" pitchFamily="34" charset="0"/>
            </a:endParaRPr>
          </a:p>
          <a:p>
            <a:r>
              <a:rPr lang="en-US" sz="3000" b="1" dirty="0" smtClean="0">
                <a:latin typeface="Khmer UI" pitchFamily="34" charset="0"/>
                <a:cs typeface="Khmer UI" pitchFamily="34" charset="0"/>
              </a:rPr>
              <a:t>Advanced oxidation removes more resistant CECs.</a:t>
            </a: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10" name="Title 1"/>
          <p:cNvSpPr txBox="1">
            <a:spLocks/>
          </p:cNvSpPr>
          <p:nvPr/>
        </p:nvSpPr>
        <p:spPr>
          <a:xfrm>
            <a:off x="609600" y="304800"/>
            <a:ext cx="7924800" cy="838200"/>
          </a:xfrm>
          <a:prstGeom prst="rect">
            <a:avLst/>
          </a:prstGeom>
          <a:solidFill>
            <a:schemeClr val="accent1"/>
          </a:solidFill>
          <a:ln w="317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Producing Purified Water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via Advanced Treatment</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pic>
        <p:nvPicPr>
          <p:cNvPr id="2061" name="Picture 13"/>
          <p:cNvPicPr>
            <a:picLocks noChangeAspect="1" noChangeArrowheads="1"/>
          </p:cNvPicPr>
          <p:nvPr/>
        </p:nvPicPr>
        <p:blipFill>
          <a:blip r:embed="rId2" cstate="print"/>
          <a:srcRect/>
          <a:stretch>
            <a:fillRect/>
          </a:stretch>
        </p:blipFill>
        <p:spPr bwMode="auto">
          <a:xfrm>
            <a:off x="1905000" y="6553200"/>
            <a:ext cx="7239000" cy="304800"/>
          </a:xfrm>
          <a:prstGeom prst="rect">
            <a:avLst/>
          </a:prstGeom>
          <a:noFill/>
          <a:ln w="9525">
            <a:noFill/>
            <a:miter lim="800000"/>
            <a:headEnd/>
            <a:tailEnd/>
          </a:ln>
          <a:effectLst/>
        </p:spPr>
      </p:pic>
      <p:sp>
        <p:nvSpPr>
          <p:cNvPr id="19" name="Rectangle 18"/>
          <p:cNvSpPr/>
          <p:nvPr/>
        </p:nvSpPr>
        <p:spPr>
          <a:xfrm>
            <a:off x="2271486" y="1676400"/>
            <a:ext cx="2819400" cy="3962400"/>
          </a:xfrm>
          <a:prstGeom prst="rect">
            <a:avLst/>
          </a:prstGeom>
          <a:blipFill dpi="0" rotWithShape="1">
            <a:blip r:embed="rId3"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3400" y="1676400"/>
            <a:ext cx="2819400" cy="3962400"/>
          </a:xfrm>
          <a:prstGeom prst="rect">
            <a:avLst/>
          </a:prstGeom>
          <a:blipFill dpi="0" rotWithShape="1">
            <a:blip r:embed="rId4"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24086" y="1676400"/>
            <a:ext cx="2819400" cy="3962400"/>
          </a:xfrm>
          <a:prstGeom prst="rect">
            <a:avLst/>
          </a:prstGeom>
          <a:blipFill dpi="0" rotWithShape="1">
            <a:blip r:embed="rId5"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776686" y="1676400"/>
            <a:ext cx="2819400" cy="3962400"/>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3400" y="5776686"/>
            <a:ext cx="1524000" cy="395514"/>
          </a:xfrm>
          <a:prstGeom prst="rect">
            <a:avLst/>
          </a:prstGeom>
          <a:blipFill dpi="0" rotWithShape="1">
            <a:blip r:embed="rId7" cstate="print">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71486" y="5762172"/>
            <a:ext cx="1600200" cy="410028"/>
          </a:xfrm>
          <a:prstGeom prst="rect">
            <a:avLst/>
          </a:prstGeom>
          <a:blipFill dpi="0" rotWithShape="1">
            <a:blip r:embed="rId8" cstate="print">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056744" y="5762172"/>
            <a:ext cx="1524000" cy="410028"/>
          </a:xfrm>
          <a:prstGeom prst="rect">
            <a:avLst/>
          </a:prstGeom>
          <a:blipFill dpi="0" rotWithShape="1">
            <a:blip r:embed="rId9" cstate="print">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91200" y="5762172"/>
            <a:ext cx="2819400" cy="410028"/>
          </a:xfrm>
          <a:prstGeom prst="rect">
            <a:avLst/>
          </a:prstGeom>
          <a:blipFill>
            <a:blip r:embed="rId10"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p:cNvSpPr>
            <a:spLocks noGrp="1"/>
          </p:cNvSpPr>
          <p:nvPr>
            <p:ph idx="1"/>
          </p:nvPr>
        </p:nvSpPr>
        <p:spPr>
          <a:xfrm>
            <a:off x="685800" y="1676400"/>
            <a:ext cx="4876800" cy="3810000"/>
          </a:xfrm>
        </p:spPr>
        <p:txBody>
          <a:bodyPr>
            <a:noAutofit/>
          </a:bodyPr>
          <a:lstStyle/>
          <a:p>
            <a:r>
              <a:rPr lang="en-US" sz="3000" b="1" dirty="0" smtClean="0">
                <a:latin typeface="Khmer UI" pitchFamily="34" charset="0"/>
                <a:cs typeface="Khmer UI" pitchFamily="34" charset="0"/>
              </a:rPr>
              <a:t>Used to recharge groundwater in IPR projects.</a:t>
            </a:r>
          </a:p>
          <a:p>
            <a:r>
              <a:rPr lang="en-US" sz="3000" b="1" dirty="0" smtClean="0">
                <a:latin typeface="Khmer UI" pitchFamily="34" charset="0"/>
                <a:cs typeface="Khmer UI" pitchFamily="34" charset="0"/>
              </a:rPr>
              <a:t>2 month retention time before use in drinking water system.</a:t>
            </a:r>
          </a:p>
          <a:p>
            <a:r>
              <a:rPr lang="en-US" sz="3000" b="1" dirty="0" smtClean="0">
                <a:latin typeface="Khmer UI" pitchFamily="34" charset="0"/>
                <a:cs typeface="Khmer UI" pitchFamily="34" charset="0"/>
              </a:rPr>
              <a:t>High quality, purified water.</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10" name="Title 1"/>
          <p:cNvSpPr txBox="1">
            <a:spLocks/>
          </p:cNvSpPr>
          <p:nvPr/>
        </p:nvSpPr>
        <p:spPr>
          <a:xfrm>
            <a:off x="609600" y="304800"/>
            <a:ext cx="7924800" cy="838200"/>
          </a:xfrm>
          <a:prstGeom prst="rect">
            <a:avLst/>
          </a:prstGeom>
          <a:solidFill>
            <a:schemeClr val="accent1"/>
          </a:solidFill>
          <a:ln w="317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Producing Purified Water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via Advanced Treatment</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pic>
        <p:nvPicPr>
          <p:cNvPr id="2061" name="Picture 13"/>
          <p:cNvPicPr>
            <a:picLocks noChangeAspect="1" noChangeArrowheads="1"/>
          </p:cNvPicPr>
          <p:nvPr/>
        </p:nvPicPr>
        <p:blipFill>
          <a:blip r:embed="rId3" cstate="print"/>
          <a:srcRect/>
          <a:stretch>
            <a:fillRect/>
          </a:stretch>
        </p:blipFill>
        <p:spPr bwMode="auto">
          <a:xfrm>
            <a:off x="1905000" y="6553200"/>
            <a:ext cx="7239000" cy="304800"/>
          </a:xfrm>
          <a:prstGeom prst="rect">
            <a:avLst/>
          </a:prstGeom>
          <a:noFill/>
          <a:ln w="9525">
            <a:noFill/>
            <a:miter lim="800000"/>
            <a:headEnd/>
            <a:tailEnd/>
          </a:ln>
          <a:effectLst/>
        </p:spPr>
      </p:pic>
      <p:sp>
        <p:nvSpPr>
          <p:cNvPr id="19" name="Rectangle 18"/>
          <p:cNvSpPr/>
          <p:nvPr/>
        </p:nvSpPr>
        <p:spPr>
          <a:xfrm>
            <a:off x="2271486" y="1676400"/>
            <a:ext cx="2819400" cy="396240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3400" y="1676400"/>
            <a:ext cx="2819400" cy="396240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24086" y="1676400"/>
            <a:ext cx="2819400" cy="3962400"/>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776686" y="1676400"/>
            <a:ext cx="2819400" cy="3962400"/>
          </a:xfrm>
          <a:prstGeom prst="rect">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3400" y="5776686"/>
            <a:ext cx="1524000" cy="395514"/>
          </a:xfrm>
          <a:prstGeom prst="rect">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71486" y="5762172"/>
            <a:ext cx="1600200" cy="410028"/>
          </a:xfrm>
          <a:prstGeom prst="rect">
            <a:avLst/>
          </a:prstGeom>
          <a:blipFill>
            <a:blip r:embed="rId9"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056744" y="5762172"/>
            <a:ext cx="1524000" cy="410028"/>
          </a:xfrm>
          <a:prstGeom prst="rect">
            <a:avLst/>
          </a:prstGeom>
          <a:blipFill>
            <a:blip r:embed="rId10"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91200" y="5762172"/>
            <a:ext cx="2819400" cy="410028"/>
          </a:xfrm>
          <a:prstGeom prst="rect">
            <a:avLst/>
          </a:prstGeom>
          <a:blipFill>
            <a:blip r:embed="rId1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3733800"/>
          </a:xfrm>
        </p:spPr>
        <p:txBody>
          <a:bodyPr>
            <a:normAutofit lnSpcReduction="10000"/>
          </a:bodyPr>
          <a:lstStyle/>
          <a:p>
            <a:pPr>
              <a:buNone/>
            </a:pPr>
            <a:r>
              <a:rPr lang="en-US" dirty="0" smtClean="0"/>
              <a:t>	</a:t>
            </a:r>
          </a:p>
          <a:p>
            <a:pPr>
              <a:buNone/>
            </a:pPr>
            <a:r>
              <a:rPr lang="en-US" b="1" dirty="0" smtClean="0">
                <a:latin typeface="Khmer UI" pitchFamily="34" charset="0"/>
                <a:cs typeface="Khmer UI" pitchFamily="34" charset="0"/>
              </a:rPr>
              <a:t>	</a:t>
            </a:r>
            <a:r>
              <a:rPr lang="en-US" b="1" u="sng" dirty="0" smtClean="0">
                <a:latin typeface="Khmer UI" pitchFamily="34" charset="0"/>
                <a:cs typeface="Khmer UI" pitchFamily="34" charset="0"/>
              </a:rPr>
              <a:t>1) Potable Reuse is Safe</a:t>
            </a:r>
          </a:p>
          <a:p>
            <a:pPr>
              <a:buNone/>
            </a:pPr>
            <a:endParaRPr lang="en-US" b="1" dirty="0" smtClean="0">
              <a:latin typeface="Khmer UI" pitchFamily="34" charset="0"/>
              <a:cs typeface="Khmer UI" pitchFamily="34" charset="0"/>
            </a:endParaRPr>
          </a:p>
          <a:p>
            <a:pPr>
              <a:buNone/>
            </a:pPr>
            <a:r>
              <a:rPr lang="en-US" b="1" dirty="0" smtClean="0">
                <a:latin typeface="Khmer UI" pitchFamily="34" charset="0"/>
                <a:cs typeface="Khmer UI" pitchFamily="34" charset="0"/>
              </a:rPr>
              <a:t>	2) Potable Reuse is Affordable</a:t>
            </a:r>
          </a:p>
          <a:p>
            <a:pPr>
              <a:buNone/>
            </a:pPr>
            <a:endParaRPr lang="en-US" b="1" dirty="0" smtClean="0">
              <a:latin typeface="Khmer UI" pitchFamily="34" charset="0"/>
              <a:cs typeface="Khmer UI" pitchFamily="34" charset="0"/>
            </a:endParaRPr>
          </a:p>
          <a:p>
            <a:pPr>
              <a:buNone/>
            </a:pPr>
            <a:r>
              <a:rPr lang="en-US" b="1" dirty="0" smtClean="0">
                <a:latin typeface="Khmer UI" pitchFamily="34" charset="0"/>
                <a:cs typeface="Khmer UI" pitchFamily="34" charset="0"/>
              </a:rPr>
              <a:t>	3) Potable Reuse is Environmentally Sustainable</a:t>
            </a:r>
            <a:endParaRPr lang="en-US" b="1" dirty="0">
              <a:latin typeface="Khmer UI" pitchFamily="34" charset="0"/>
              <a:cs typeface="Khmer UI" pitchFamily="34" charset="0"/>
            </a:endParaRPr>
          </a:p>
        </p:txBody>
      </p:sp>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latin typeface="Khmer UI" pitchFamily="34" charset="0"/>
                <a:cs typeface="Khmer UI" pitchFamily="34" charset="0"/>
              </a:rPr>
              <a:t>National Research Council found that potable reuse is as safe or safer than traditional water supplies;</a:t>
            </a:r>
          </a:p>
          <a:p>
            <a:r>
              <a:rPr lang="en-US" dirty="0" smtClean="0">
                <a:latin typeface="Khmer UI" pitchFamily="34" charset="0"/>
                <a:cs typeface="Khmer UI" pitchFamily="34" charset="0"/>
              </a:rPr>
              <a:t>Successfully demonstrated in U.S. and other countries;</a:t>
            </a:r>
          </a:p>
          <a:p>
            <a:r>
              <a:rPr lang="en-US" dirty="0" smtClean="0">
                <a:latin typeface="Khmer UI" pitchFamily="34" charset="0"/>
                <a:cs typeface="Khmer UI" pitchFamily="34" charset="0"/>
              </a:rPr>
              <a:t>More advanced than conventional drinking water treatment;</a:t>
            </a:r>
          </a:p>
          <a:p>
            <a:r>
              <a:rPr lang="en-US" dirty="0" smtClean="0">
                <a:latin typeface="Khmer UI" pitchFamily="34" charset="0"/>
                <a:cs typeface="Khmer UI" pitchFamily="34" charset="0"/>
              </a:rPr>
              <a:t>Consistently meet federal and state drinking water standards.</a:t>
            </a:r>
            <a:endParaRPr lang="en-US" dirty="0">
              <a:latin typeface="Khmer UI" pitchFamily="34" charset="0"/>
              <a:cs typeface="Khmer UI" pitchFamily="34" charset="0"/>
            </a:endParaRPr>
          </a:p>
        </p:txBody>
      </p:sp>
      <p:sp>
        <p:nvSpPr>
          <p:cNvPr id="5" name="Title 4"/>
          <p:cNvSpPr>
            <a:spLocks noGrp="1"/>
          </p:cNvSpPr>
          <p:nvPr>
            <p:ph type="title"/>
          </p:nvPr>
        </p:nvSpPr>
        <p:spPr/>
        <p:txBody>
          <a:bodyPr/>
          <a:lstStyle/>
          <a:p>
            <a:endParaRPr lang="en-US"/>
          </a:p>
        </p:txBody>
      </p:sp>
      <p:sp>
        <p:nvSpPr>
          <p:cNvPr id="6" name="Title 1"/>
          <p:cNvSpPr txBox="1">
            <a:spLocks/>
          </p:cNvSpPr>
          <p:nvPr/>
        </p:nvSpPr>
        <p:spPr>
          <a:xfrm>
            <a:off x="609600" y="304800"/>
            <a:ext cx="7924800" cy="838200"/>
          </a:xfrm>
          <a:prstGeom prst="rect">
            <a:avLst/>
          </a:prstGeom>
          <a:solidFill>
            <a:schemeClr val="accent1"/>
          </a:solidFill>
          <a:ln w="317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latin typeface="Khmer UI" pitchFamily="34" charset="0"/>
                <a:cs typeface="Khmer UI" pitchFamily="34" charset="0"/>
              </a:rPr>
              <a:t>Health &amp; Safety of Potable Reuse</a:t>
            </a:r>
            <a:endPar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3733800"/>
          </a:xfrm>
        </p:spPr>
        <p:txBody>
          <a:bodyPr>
            <a:normAutofit lnSpcReduction="10000"/>
          </a:bodyPr>
          <a:lstStyle/>
          <a:p>
            <a:pPr>
              <a:buNone/>
            </a:pPr>
            <a:r>
              <a:rPr lang="en-US" dirty="0" smtClean="0"/>
              <a:t>	</a:t>
            </a:r>
          </a:p>
          <a:p>
            <a:pPr>
              <a:buNone/>
            </a:pPr>
            <a:r>
              <a:rPr lang="en-US" b="1" dirty="0" smtClean="0">
                <a:latin typeface="Khmer UI" pitchFamily="34" charset="0"/>
                <a:cs typeface="Khmer UI" pitchFamily="34" charset="0"/>
              </a:rPr>
              <a:t>	1) Potable Reuse is Safe</a:t>
            </a:r>
          </a:p>
          <a:p>
            <a:pPr>
              <a:buNone/>
            </a:pPr>
            <a:endParaRPr lang="en-US" b="1" dirty="0" smtClean="0">
              <a:latin typeface="Khmer UI" pitchFamily="34" charset="0"/>
              <a:cs typeface="Khmer UI" pitchFamily="34" charset="0"/>
            </a:endParaRPr>
          </a:p>
          <a:p>
            <a:pPr>
              <a:buNone/>
            </a:pPr>
            <a:r>
              <a:rPr lang="en-US" b="1" dirty="0" smtClean="0">
                <a:latin typeface="Khmer UI" pitchFamily="34" charset="0"/>
                <a:cs typeface="Khmer UI" pitchFamily="34" charset="0"/>
              </a:rPr>
              <a:t>	</a:t>
            </a:r>
            <a:r>
              <a:rPr lang="en-US" b="1" u="sng" dirty="0" smtClean="0">
                <a:latin typeface="Khmer UI" pitchFamily="34" charset="0"/>
                <a:cs typeface="Khmer UI" pitchFamily="34" charset="0"/>
              </a:rPr>
              <a:t>2) Potable Reuse is Affordable</a:t>
            </a:r>
          </a:p>
          <a:p>
            <a:pPr>
              <a:buNone/>
            </a:pPr>
            <a:endParaRPr lang="en-US" b="1" dirty="0" smtClean="0">
              <a:latin typeface="Khmer UI" pitchFamily="34" charset="0"/>
              <a:cs typeface="Khmer UI" pitchFamily="34" charset="0"/>
            </a:endParaRPr>
          </a:p>
          <a:p>
            <a:pPr>
              <a:buNone/>
            </a:pPr>
            <a:r>
              <a:rPr lang="en-US" b="1" dirty="0" smtClean="0">
                <a:latin typeface="Khmer UI" pitchFamily="34" charset="0"/>
                <a:cs typeface="Khmer UI" pitchFamily="34" charset="0"/>
              </a:rPr>
              <a:t>	3) Potable Reuse is Environmentally Sustainable</a:t>
            </a:r>
            <a:endParaRPr lang="en-US" b="1" dirty="0">
              <a:latin typeface="Khmer UI" pitchFamily="34" charset="0"/>
              <a:cs typeface="Khmer UI" pitchFamily="34" charset="0"/>
            </a:endParaRPr>
          </a:p>
        </p:txBody>
      </p:sp>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b="1" dirty="0" smtClean="0">
                <a:solidFill>
                  <a:srgbClr val="002060"/>
                </a:solidFill>
                <a:latin typeface="Khmer UI" pitchFamily="34" charset="0"/>
                <a:cs typeface="Khmer UI" pitchFamily="34" charset="0"/>
              </a:rPr>
              <a:t>Three Numbers on the Drought</a:t>
            </a:r>
            <a:endParaRPr lang="en-US" b="1" dirty="0">
              <a:solidFill>
                <a:srgbClr val="002060"/>
              </a:solidFill>
              <a:latin typeface="Khmer UI" pitchFamily="34" charset="0"/>
              <a:cs typeface="Khmer UI" pitchFamily="34" charset="0"/>
            </a:endParaRPr>
          </a:p>
        </p:txBody>
      </p:sp>
      <p:sp>
        <p:nvSpPr>
          <p:cNvPr id="3" name="Content Placeholder 2"/>
          <p:cNvSpPr>
            <a:spLocks noGrp="1"/>
          </p:cNvSpPr>
          <p:nvPr>
            <p:ph idx="1"/>
          </p:nvPr>
        </p:nvSpPr>
        <p:spPr>
          <a:xfrm>
            <a:off x="457200" y="2057400"/>
            <a:ext cx="8229600" cy="4525963"/>
          </a:xfrm>
        </p:spPr>
        <p:txBody>
          <a:bodyPr/>
          <a:lstStyle/>
          <a:p>
            <a:pPr algn="ctr">
              <a:buNone/>
            </a:pPr>
            <a:endParaRPr lang="en-US" sz="2000" b="1" dirty="0" smtClean="0">
              <a:solidFill>
                <a:srgbClr val="002060"/>
              </a:solidFill>
              <a:latin typeface="Khmer UI" pitchFamily="34" charset="0"/>
              <a:cs typeface="Khmer UI" pitchFamily="34" charset="0"/>
            </a:endParaRPr>
          </a:p>
          <a:p>
            <a:pPr algn="ctr">
              <a:buNone/>
            </a:pPr>
            <a:r>
              <a:rPr lang="en-US" b="1" u="sng" dirty="0" smtClean="0">
                <a:solidFill>
                  <a:schemeClr val="tx2">
                    <a:lumMod val="60000"/>
                    <a:lumOff val="40000"/>
                  </a:schemeClr>
                </a:solidFill>
                <a:latin typeface="Khmer UI" pitchFamily="34" charset="0"/>
                <a:cs typeface="Khmer UI" pitchFamily="34" charset="0"/>
              </a:rPr>
              <a:t>Zero Percent</a:t>
            </a:r>
          </a:p>
          <a:p>
            <a:pPr algn="ctr">
              <a:buNone/>
            </a:pPr>
            <a:r>
              <a:rPr lang="en-US" sz="2800" b="1" dirty="0" smtClean="0">
                <a:solidFill>
                  <a:schemeClr val="tx2">
                    <a:lumMod val="60000"/>
                    <a:lumOff val="40000"/>
                  </a:schemeClr>
                </a:solidFill>
                <a:latin typeface="Khmer UI" pitchFamily="34" charset="0"/>
                <a:cs typeface="Khmer UI" pitchFamily="34" charset="0"/>
              </a:rPr>
              <a:t>State Water Project</a:t>
            </a:r>
          </a:p>
          <a:p>
            <a:pPr algn="ctr">
              <a:buNone/>
            </a:pPr>
            <a:endParaRPr lang="en-US" sz="2400" b="1" dirty="0">
              <a:solidFill>
                <a:srgbClr val="002060"/>
              </a:solidFill>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5" name="Chart 4"/>
          <p:cNvGraphicFramePr/>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609600" y="304800"/>
            <a:ext cx="7924800" cy="838200"/>
          </a:xfrm>
          <a:prstGeom prst="rect">
            <a:avLst/>
          </a:prstGeom>
          <a:solidFill>
            <a:schemeClr val="accent1"/>
          </a:solidFill>
          <a:ln w="317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r>
              <a:rPr kumimoji="0" lang="en-US" sz="2800" b="1" i="0" u="none" strike="noStrike" kern="1200" cap="none" spc="0" normalizeH="0" noProof="0" dirty="0" smtClean="0">
                <a:ln>
                  <a:noFill/>
                </a:ln>
                <a:solidFill>
                  <a:schemeClr val="bg1"/>
                </a:solidFill>
                <a:effectLst/>
                <a:uLnTx/>
                <a:uFillTx/>
                <a:latin typeface="Khmer UI" pitchFamily="34" charset="0"/>
                <a:ea typeface="+mn-ea"/>
                <a:cs typeface="Khmer UI" pitchFamily="34" charset="0"/>
              </a:rPr>
              <a:t> as an Affordable Supply</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5" name="Chart 4"/>
          <p:cNvGraphicFramePr/>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609600" y="304800"/>
            <a:ext cx="7924800" cy="838200"/>
          </a:xfrm>
          <a:prstGeom prst="rect">
            <a:avLst/>
          </a:prstGeom>
          <a:solidFill>
            <a:schemeClr val="accent1"/>
          </a:solidFill>
          <a:ln w="317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r>
              <a:rPr kumimoji="0" lang="en-US" sz="2800" b="1" i="0" u="none" strike="noStrike" kern="1200" cap="none" spc="0" normalizeH="0" noProof="0" dirty="0" smtClean="0">
                <a:ln>
                  <a:noFill/>
                </a:ln>
                <a:solidFill>
                  <a:schemeClr val="bg1"/>
                </a:solidFill>
                <a:effectLst/>
                <a:uLnTx/>
                <a:uFillTx/>
                <a:latin typeface="Khmer UI" pitchFamily="34" charset="0"/>
                <a:ea typeface="+mn-ea"/>
                <a:cs typeface="Khmer UI" pitchFamily="34" charset="0"/>
              </a:rPr>
              <a:t> as an Affordable Supply</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11" name="TextBox 10"/>
          <p:cNvSpPr txBox="1"/>
          <p:nvPr/>
        </p:nvSpPr>
        <p:spPr>
          <a:xfrm>
            <a:off x="2590800" y="2667000"/>
            <a:ext cx="4572000" cy="707886"/>
          </a:xfrm>
          <a:prstGeom prst="rect">
            <a:avLst/>
          </a:prstGeom>
          <a:solidFill>
            <a:srgbClr val="D1E3FF"/>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latin typeface="Khmer UI" pitchFamily="34" charset="0"/>
                <a:cs typeface="Khmer UI" pitchFamily="34" charset="0"/>
              </a:rPr>
              <a:t>Orange County Water District Groundwater Replenishment System</a:t>
            </a:r>
            <a:endParaRPr lang="en-US" sz="2000" b="1" dirty="0">
              <a:latin typeface="Khmer UI" pitchFamily="34" charset="0"/>
              <a:cs typeface="Khmer UI" pitchFamily="34" charset="0"/>
            </a:endParaRPr>
          </a:p>
        </p:txBody>
      </p:sp>
      <p:sp>
        <p:nvSpPr>
          <p:cNvPr id="12" name="Oval 11"/>
          <p:cNvSpPr/>
          <p:nvPr/>
        </p:nvSpPr>
        <p:spPr>
          <a:xfrm>
            <a:off x="3501570" y="3595914"/>
            <a:ext cx="471714" cy="4717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233058" y="4038600"/>
            <a:ext cx="1143000" cy="369332"/>
          </a:xfrm>
          <a:prstGeom prst="rect">
            <a:avLst/>
          </a:prstGeom>
          <a:noFill/>
        </p:spPr>
        <p:txBody>
          <a:bodyPr wrap="square" rtlCol="0">
            <a:spAutoFit/>
          </a:bodyPr>
          <a:lstStyle/>
          <a:p>
            <a:r>
              <a:rPr lang="en-US" b="1" dirty="0" smtClean="0">
                <a:latin typeface="Khmer UI" pitchFamily="34" charset="0"/>
                <a:cs typeface="Khmer UI" pitchFamily="34" charset="0"/>
              </a:rPr>
              <a:t>$850/AF</a:t>
            </a:r>
            <a:endParaRPr lang="en-US" b="1" dirty="0">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35" presetClass="path" presetSubtype="0" accel="50000" decel="50000" fill="hold" grpId="0" nodeType="withEffect">
                                  <p:stCondLst>
                                    <p:cond delay="0"/>
                                  </p:stCondLst>
                                  <p:childTnLst>
                                    <p:animMotion origin="layout" path="M -5.55556E-7 9.24855E-7 L -0.07535 9.24855E-7 " pathEditMode="relative" rAng="0" ptsTypes="AA">
                                      <p:cBhvr>
                                        <p:cTn id="20" dur="500" fill="hold"/>
                                        <p:tgtEl>
                                          <p:spTgt spid="12"/>
                                        </p:tgtEl>
                                        <p:attrNameLst>
                                          <p:attrName>ppt_x</p:attrName>
                                          <p:attrName>ppt_y</p:attrName>
                                        </p:attrNameLst>
                                      </p:cBhvr>
                                      <p:rCtr x="-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p:bldP spid="13" grpId="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5" name="Chart 4"/>
          <p:cNvGraphicFramePr/>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609600" y="304800"/>
            <a:ext cx="7924800" cy="838200"/>
          </a:xfrm>
          <a:prstGeom prst="rect">
            <a:avLst/>
          </a:prstGeom>
          <a:solidFill>
            <a:schemeClr val="accent1"/>
          </a:solidFill>
          <a:ln w="317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r>
              <a:rPr kumimoji="0" lang="en-US" sz="2800" b="1" i="0" u="none" strike="noStrike" kern="1200" cap="none" spc="0" normalizeH="0" noProof="0" dirty="0" smtClean="0">
                <a:ln>
                  <a:noFill/>
                </a:ln>
                <a:solidFill>
                  <a:schemeClr val="bg1"/>
                </a:solidFill>
                <a:effectLst/>
                <a:uLnTx/>
                <a:uFillTx/>
                <a:latin typeface="Khmer UI" pitchFamily="34" charset="0"/>
                <a:ea typeface="+mn-ea"/>
                <a:cs typeface="Khmer UI" pitchFamily="34" charset="0"/>
              </a:rPr>
              <a:t> as an Affordable Supply</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11" name="TextBox 10"/>
          <p:cNvSpPr txBox="1"/>
          <p:nvPr/>
        </p:nvSpPr>
        <p:spPr>
          <a:xfrm>
            <a:off x="2590800" y="2667000"/>
            <a:ext cx="4572000" cy="707886"/>
          </a:xfrm>
          <a:prstGeom prst="rect">
            <a:avLst/>
          </a:prstGeom>
          <a:solidFill>
            <a:srgbClr val="D1E3FF"/>
          </a:solidFill>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latin typeface="Khmer UI" pitchFamily="34" charset="0"/>
                <a:cs typeface="Khmer UI" pitchFamily="34" charset="0"/>
              </a:rPr>
              <a:t>Orange County Water District Groundwater Replenishment System</a:t>
            </a:r>
            <a:endParaRPr lang="en-US" sz="2000" b="1" dirty="0">
              <a:latin typeface="Khmer UI" pitchFamily="34" charset="0"/>
              <a:cs typeface="Khmer UI" pitchFamily="34" charset="0"/>
            </a:endParaRPr>
          </a:p>
        </p:txBody>
      </p:sp>
      <p:sp>
        <p:nvSpPr>
          <p:cNvPr id="12" name="Oval 11"/>
          <p:cNvSpPr/>
          <p:nvPr/>
        </p:nvSpPr>
        <p:spPr>
          <a:xfrm>
            <a:off x="2819400" y="3581400"/>
            <a:ext cx="471714" cy="4717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85572" y="4038600"/>
            <a:ext cx="1143000" cy="369332"/>
          </a:xfrm>
          <a:prstGeom prst="rect">
            <a:avLst/>
          </a:prstGeom>
          <a:noFill/>
        </p:spPr>
        <p:txBody>
          <a:bodyPr wrap="square" rtlCol="0">
            <a:spAutoFit/>
          </a:bodyPr>
          <a:lstStyle/>
          <a:p>
            <a:r>
              <a:rPr lang="en-US" b="1" dirty="0" smtClean="0">
                <a:latin typeface="Khmer UI" pitchFamily="34" charset="0"/>
                <a:cs typeface="Khmer UI" pitchFamily="34" charset="0"/>
              </a:rPr>
              <a:t>$478/AF</a:t>
            </a:r>
            <a:endParaRPr lang="en-US" b="1" dirty="0">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35" presetClass="path" presetSubtype="0" accel="50000" decel="50000" fill="hold" grpId="0" nodeType="withEffect">
                                  <p:stCondLst>
                                    <p:cond delay="0"/>
                                  </p:stCondLst>
                                  <p:childTnLst>
                                    <p:animMotion origin="layout" path="M -5.55556E-7 9.24855E-7 L -0.07535 9.24855E-7 " pathEditMode="relative" rAng="0" ptsTypes="AA">
                                      <p:cBhvr>
                                        <p:cTn id="12" dur="500" fill="hold"/>
                                        <p:tgtEl>
                                          <p:spTgt spid="12"/>
                                        </p:tgtEl>
                                        <p:attrNameLst>
                                          <p:attrName>ppt_x</p:attrName>
                                          <p:attrName>ppt_y</p:attrName>
                                        </p:attrNameLst>
                                      </p:cBhvr>
                                      <p:rCtr x="-38" y="0"/>
                                    </p:animMotion>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1752600"/>
            <a:ext cx="7696200" cy="4038600"/>
          </a:xfrm>
          <a:solidFill>
            <a:srgbClr val="8FAFD5"/>
          </a:solidFill>
        </p:spPr>
        <p:txBody>
          <a:bodyPr>
            <a:normAutofit lnSpcReduction="10000"/>
          </a:bodyPr>
          <a:lstStyle/>
          <a:p>
            <a:pPr>
              <a:buNone/>
            </a:pPr>
            <a:r>
              <a:rPr lang="en-US" sz="3600" b="1" dirty="0" smtClean="0"/>
              <a:t>Construction Grants</a:t>
            </a:r>
          </a:p>
          <a:p>
            <a:pPr>
              <a:buNone/>
            </a:pPr>
            <a:r>
              <a:rPr lang="en-US" sz="4200" b="1" dirty="0" smtClean="0">
                <a:solidFill>
                  <a:schemeClr val="bg1"/>
                </a:solidFill>
              </a:rPr>
              <a:t>			35% up to $15 million</a:t>
            </a:r>
          </a:p>
          <a:p>
            <a:pPr>
              <a:buNone/>
            </a:pPr>
            <a:r>
              <a:rPr lang="en-US" sz="3600" b="1" dirty="0" smtClean="0"/>
              <a:t>Low Interest Loans</a:t>
            </a:r>
          </a:p>
          <a:p>
            <a:pPr>
              <a:buNone/>
            </a:pPr>
            <a:r>
              <a:rPr lang="en-US" sz="4200" b="1" dirty="0" smtClean="0">
                <a:solidFill>
                  <a:schemeClr val="bg1"/>
                </a:solidFill>
              </a:rPr>
              <a:t>			1% financing</a:t>
            </a:r>
          </a:p>
          <a:p>
            <a:pPr>
              <a:buNone/>
            </a:pPr>
            <a:r>
              <a:rPr lang="en-US" sz="3600" b="1" dirty="0" smtClean="0"/>
              <a:t>Facilities Planning Grants</a:t>
            </a:r>
          </a:p>
          <a:p>
            <a:pPr>
              <a:buNone/>
            </a:pPr>
            <a:r>
              <a:rPr lang="en-US" sz="4200" b="1" dirty="0" smtClean="0">
                <a:solidFill>
                  <a:schemeClr val="bg1"/>
                </a:solidFill>
              </a:rPr>
              <a:t>			75% up to $75k</a:t>
            </a:r>
            <a:endParaRPr lang="en-US" sz="4200" b="1" dirty="0">
              <a:solidFill>
                <a:schemeClr val="bg1"/>
              </a:solidFill>
            </a:endParaRPr>
          </a:p>
        </p:txBody>
      </p:sp>
      <p:sp>
        <p:nvSpPr>
          <p:cNvPr id="5" name="Title 1"/>
          <p:cNvSpPr txBox="1">
            <a:spLocks/>
          </p:cNvSpPr>
          <p:nvPr/>
        </p:nvSpPr>
        <p:spPr>
          <a:xfrm>
            <a:off x="609600" y="304800"/>
            <a:ext cx="7924800" cy="838200"/>
          </a:xfrm>
          <a:prstGeom prst="rect">
            <a:avLst/>
          </a:prstGeom>
          <a:solidFill>
            <a:schemeClr val="accent1"/>
          </a:solidFill>
          <a:ln w="317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r>
              <a:rPr kumimoji="0" lang="en-US" sz="2800" b="1" i="0" u="none" strike="noStrike" kern="1200" cap="none" spc="0" normalizeH="0" noProof="0" dirty="0" smtClean="0">
                <a:ln>
                  <a:noFill/>
                </a:ln>
                <a:solidFill>
                  <a:schemeClr val="bg1"/>
                </a:solidFill>
                <a:effectLst/>
                <a:uLnTx/>
                <a:uFillTx/>
                <a:latin typeface="Khmer UI" pitchFamily="34" charset="0"/>
                <a:ea typeface="+mn-ea"/>
                <a:cs typeface="Khmer UI" pitchFamily="34" charset="0"/>
              </a:rPr>
              <a:t> as an Affordable Supply</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800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1000"/>
                                        <p:tgtEl>
                                          <p:spTgt spid="3">
                                            <p:txEl>
                                              <p:pRg st="3" end="3"/>
                                            </p:txEl>
                                          </p:spTgt>
                                        </p:tgtEl>
                                      </p:cBhvr>
                                    </p:animEffect>
                                  </p:childTnLst>
                                </p:cTn>
                              </p:par>
                              <p:par>
                                <p:cTn id="11" presetID="10" presetClass="entr" presetSubtype="0" fill="hold" nodeType="withEffect">
                                  <p:stCondLst>
                                    <p:cond delay="1500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3733800"/>
          </a:xfrm>
        </p:spPr>
        <p:txBody>
          <a:bodyPr>
            <a:normAutofit lnSpcReduction="10000"/>
          </a:bodyPr>
          <a:lstStyle/>
          <a:p>
            <a:pPr>
              <a:buNone/>
            </a:pPr>
            <a:r>
              <a:rPr lang="en-US" dirty="0" smtClean="0"/>
              <a:t>	</a:t>
            </a:r>
          </a:p>
          <a:p>
            <a:pPr>
              <a:buNone/>
            </a:pPr>
            <a:r>
              <a:rPr lang="en-US" b="1" dirty="0" smtClean="0">
                <a:latin typeface="Khmer UI" pitchFamily="34" charset="0"/>
                <a:cs typeface="Khmer UI" pitchFamily="34" charset="0"/>
              </a:rPr>
              <a:t>	1) Potable Reuse is Safe</a:t>
            </a:r>
          </a:p>
          <a:p>
            <a:pPr>
              <a:buNone/>
            </a:pPr>
            <a:endParaRPr lang="en-US" b="1" dirty="0" smtClean="0">
              <a:latin typeface="Khmer UI" pitchFamily="34" charset="0"/>
              <a:cs typeface="Khmer UI" pitchFamily="34" charset="0"/>
            </a:endParaRPr>
          </a:p>
          <a:p>
            <a:pPr>
              <a:buNone/>
            </a:pPr>
            <a:r>
              <a:rPr lang="en-US" b="1" dirty="0" smtClean="0">
                <a:latin typeface="Khmer UI" pitchFamily="34" charset="0"/>
                <a:cs typeface="Khmer UI" pitchFamily="34" charset="0"/>
              </a:rPr>
              <a:t>	2) Potable Reuse is Affordable</a:t>
            </a:r>
          </a:p>
          <a:p>
            <a:pPr>
              <a:buNone/>
            </a:pPr>
            <a:endParaRPr lang="en-US" b="1" dirty="0" smtClean="0">
              <a:latin typeface="Khmer UI" pitchFamily="34" charset="0"/>
              <a:cs typeface="Khmer UI" pitchFamily="34" charset="0"/>
            </a:endParaRPr>
          </a:p>
          <a:p>
            <a:pPr>
              <a:buNone/>
            </a:pPr>
            <a:r>
              <a:rPr lang="en-US" b="1" dirty="0" smtClean="0">
                <a:latin typeface="Khmer UI" pitchFamily="34" charset="0"/>
                <a:cs typeface="Khmer UI" pitchFamily="34" charset="0"/>
              </a:rPr>
              <a:t>	</a:t>
            </a:r>
            <a:r>
              <a:rPr lang="en-US" b="1" u="sng" dirty="0" smtClean="0">
                <a:latin typeface="Khmer UI" pitchFamily="34" charset="0"/>
                <a:cs typeface="Khmer UI" pitchFamily="34" charset="0"/>
              </a:rPr>
              <a:t>3) Potable Reuse is Environmentally Sustainable</a:t>
            </a:r>
            <a:endParaRPr lang="en-US" b="1" u="sng" dirty="0">
              <a:latin typeface="Khmer UI" pitchFamily="34" charset="0"/>
              <a:cs typeface="Khmer UI" pitchFamily="34" charset="0"/>
            </a:endParaRPr>
          </a:p>
        </p:txBody>
      </p:sp>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nvGraphicFramePr>
        <p:xfrm>
          <a:off x="457200" y="1600200"/>
          <a:ext cx="82296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609600" y="304800"/>
            <a:ext cx="7924800" cy="838200"/>
          </a:xfrm>
          <a:prstGeom prst="rect">
            <a:avLst/>
          </a:prstGeom>
          <a:solidFill>
            <a:schemeClr val="accent1"/>
          </a:solidFill>
          <a:ln w="317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r>
              <a:rPr kumimoji="0" lang="en-US" sz="2800" b="1" i="0" u="none" strike="noStrike" kern="1200" cap="none" spc="0" normalizeH="0" noProof="0" dirty="0" smtClean="0">
                <a:ln>
                  <a:noFill/>
                </a:ln>
                <a:solidFill>
                  <a:schemeClr val="bg1"/>
                </a:solidFill>
                <a:effectLst/>
                <a:uLnTx/>
                <a:uFillTx/>
                <a:latin typeface="Khmer UI" pitchFamily="34" charset="0"/>
                <a:ea typeface="+mn-ea"/>
                <a:cs typeface="Khmer UI" pitchFamily="34" charset="0"/>
              </a:rPr>
              <a:t> is Environmentally Sustainable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7" name="Oval 6"/>
          <p:cNvSpPr/>
          <p:nvPr/>
        </p:nvSpPr>
        <p:spPr>
          <a:xfrm>
            <a:off x="3352800" y="3262086"/>
            <a:ext cx="609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Imported water requires significant energy to transport</a:t>
            </a:r>
          </a:p>
          <a:p>
            <a:r>
              <a:rPr lang="en-US" dirty="0" smtClean="0"/>
              <a:t>Desalination up to 4 times more energy intensive than potable reuse</a:t>
            </a:r>
          </a:p>
          <a:p>
            <a:pPr lvl="1"/>
            <a:r>
              <a:rPr lang="en-US" dirty="0" smtClean="0"/>
              <a:t>Far more salt content in ocean water than wastewater</a:t>
            </a:r>
          </a:p>
          <a:p>
            <a:r>
              <a:rPr lang="en-US" dirty="0" smtClean="0"/>
              <a:t>Potable reuse achieves broader definition of sustainability by reusing a wasted resource</a:t>
            </a:r>
          </a:p>
          <a:p>
            <a:pPr lvl="1"/>
            <a:endParaRPr lang="en-US" dirty="0"/>
          </a:p>
        </p:txBody>
      </p:sp>
      <p:sp>
        <p:nvSpPr>
          <p:cNvPr id="6" name="Title 1"/>
          <p:cNvSpPr txBox="1">
            <a:spLocks/>
          </p:cNvSpPr>
          <p:nvPr/>
        </p:nvSpPr>
        <p:spPr>
          <a:xfrm>
            <a:off x="609600" y="304800"/>
            <a:ext cx="7924800" cy="838200"/>
          </a:xfrm>
          <a:prstGeom prst="rect">
            <a:avLst/>
          </a:prstGeom>
          <a:solidFill>
            <a:schemeClr val="accent1"/>
          </a:solidFill>
          <a:ln w="317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r>
              <a:rPr kumimoji="0" lang="en-US" sz="2800" b="1" i="0" u="none" strike="noStrike" kern="1200" cap="none" spc="0" normalizeH="0" noProof="0" dirty="0" smtClean="0">
                <a:ln>
                  <a:noFill/>
                </a:ln>
                <a:solidFill>
                  <a:schemeClr val="bg1"/>
                </a:solidFill>
                <a:effectLst/>
                <a:uLnTx/>
                <a:uFillTx/>
                <a:latin typeface="Khmer UI" pitchFamily="34" charset="0"/>
                <a:ea typeface="+mn-ea"/>
                <a:cs typeface="Khmer UI" pitchFamily="34" charset="0"/>
              </a:rPr>
              <a:t> is Environmentally Sustainable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3733800"/>
          </a:xfrm>
        </p:spPr>
        <p:txBody>
          <a:bodyPr>
            <a:normAutofit lnSpcReduction="10000"/>
          </a:bodyPr>
          <a:lstStyle/>
          <a:p>
            <a:pPr>
              <a:buNone/>
            </a:pPr>
            <a:r>
              <a:rPr lang="en-US" dirty="0" smtClean="0"/>
              <a:t>	</a:t>
            </a:r>
          </a:p>
          <a:p>
            <a:pPr>
              <a:buNone/>
            </a:pPr>
            <a:r>
              <a:rPr lang="en-US" b="1" dirty="0" smtClean="0">
                <a:latin typeface="Khmer UI" pitchFamily="34" charset="0"/>
                <a:cs typeface="Khmer UI" pitchFamily="34" charset="0"/>
              </a:rPr>
              <a:t>	1) Potable Reuse is Safe</a:t>
            </a:r>
          </a:p>
          <a:p>
            <a:pPr>
              <a:buNone/>
            </a:pPr>
            <a:endParaRPr lang="en-US" b="1" dirty="0" smtClean="0">
              <a:latin typeface="Khmer UI" pitchFamily="34" charset="0"/>
              <a:cs typeface="Khmer UI" pitchFamily="34" charset="0"/>
            </a:endParaRPr>
          </a:p>
          <a:p>
            <a:pPr>
              <a:buNone/>
            </a:pPr>
            <a:r>
              <a:rPr lang="en-US" b="1" dirty="0" smtClean="0">
                <a:latin typeface="Khmer UI" pitchFamily="34" charset="0"/>
                <a:cs typeface="Khmer UI" pitchFamily="34" charset="0"/>
              </a:rPr>
              <a:t>	2) Potable Reuse is Affordable</a:t>
            </a:r>
          </a:p>
          <a:p>
            <a:pPr>
              <a:buNone/>
            </a:pPr>
            <a:endParaRPr lang="en-US" b="1" dirty="0" smtClean="0">
              <a:latin typeface="Khmer UI" pitchFamily="34" charset="0"/>
              <a:cs typeface="Khmer UI" pitchFamily="34" charset="0"/>
            </a:endParaRPr>
          </a:p>
          <a:p>
            <a:pPr>
              <a:buNone/>
            </a:pPr>
            <a:r>
              <a:rPr lang="en-US" b="1" dirty="0" smtClean="0">
                <a:latin typeface="Khmer UI" pitchFamily="34" charset="0"/>
                <a:cs typeface="Khmer UI" pitchFamily="34" charset="0"/>
              </a:rPr>
              <a:t>	3) Potable Reuse is Environmentally Sustainable</a:t>
            </a:r>
            <a:endParaRPr lang="en-US" b="1" dirty="0">
              <a:latin typeface="Khmer UI" pitchFamily="34" charset="0"/>
              <a:cs typeface="Khmer UI" pitchFamily="34" charset="0"/>
            </a:endParaRPr>
          </a:p>
        </p:txBody>
      </p:sp>
      <p:sp>
        <p:nvSpPr>
          <p:cNvPr id="4" name="Title 1"/>
          <p:cNvSpPr txBox="1">
            <a:spLocks/>
          </p:cNvSpPr>
          <p:nvPr/>
        </p:nvSpPr>
        <p:spPr>
          <a:xfrm>
            <a:off x="762000" y="5334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Potable Reuse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8373" name="Picture 5"/>
          <p:cNvPicPr>
            <a:picLocks noChangeAspect="1" noChangeArrowheads="1"/>
          </p:cNvPicPr>
          <p:nvPr/>
        </p:nvPicPr>
        <p:blipFill>
          <a:blip r:embed="rId2" cstate="print"/>
          <a:srcRect/>
          <a:stretch>
            <a:fillRect/>
          </a:stretch>
        </p:blipFill>
        <p:spPr bwMode="auto">
          <a:xfrm>
            <a:off x="1905000" y="0"/>
            <a:ext cx="5275943" cy="6858000"/>
          </a:xfrm>
          <a:prstGeom prst="rect">
            <a:avLst/>
          </a:prstGeom>
          <a:noFill/>
          <a:ln w="9525">
            <a:noFill/>
            <a:miter lim="800000"/>
            <a:headEnd/>
            <a:tailEnd/>
          </a:ln>
        </p:spPr>
      </p:pic>
      <p:sp>
        <p:nvSpPr>
          <p:cNvPr id="8" name="Title 7"/>
          <p:cNvSpPr>
            <a:spLocks noGrp="1"/>
          </p:cNvSpPr>
          <p:nvPr>
            <p:ph type="title"/>
          </p:nvPr>
        </p:nvSpPr>
        <p:spPr/>
        <p:txBody>
          <a:bodyPr/>
          <a:lstStyle/>
          <a:p>
            <a:endParaRPr lang="en-US" dirty="0"/>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96200" cy="838200"/>
          </a:xfrm>
          <a:solidFill>
            <a:schemeClr val="accent1"/>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2800" b="1" dirty="0" smtClean="0">
                <a:solidFill>
                  <a:schemeClr val="bg1"/>
                </a:solidFill>
                <a:latin typeface="Khmer UI" pitchFamily="34" charset="0"/>
                <a:cs typeface="Khmer UI" pitchFamily="34" charset="0"/>
              </a:rPr>
              <a:t>Orange County Water District</a:t>
            </a:r>
            <a:br>
              <a:rPr lang="en-US" sz="2800" b="1" dirty="0" smtClean="0">
                <a:solidFill>
                  <a:schemeClr val="bg1"/>
                </a:solidFill>
                <a:latin typeface="Khmer UI" pitchFamily="34" charset="0"/>
                <a:cs typeface="Khmer UI" pitchFamily="34" charset="0"/>
              </a:rPr>
            </a:br>
            <a:r>
              <a:rPr lang="en-US" sz="2800" b="1" dirty="0" smtClean="0">
                <a:solidFill>
                  <a:schemeClr val="bg1"/>
                </a:solidFill>
                <a:latin typeface="Khmer UI" pitchFamily="34" charset="0"/>
                <a:cs typeface="Khmer UI" pitchFamily="34" charset="0"/>
              </a:rPr>
              <a:t>Groundwater Replenishment System</a:t>
            </a:r>
            <a:endParaRPr lang="en-US" sz="2800" b="1" dirty="0">
              <a:solidFill>
                <a:schemeClr val="bg1"/>
              </a:solidFill>
              <a:latin typeface="Khmer UI" pitchFamily="34" charset="0"/>
              <a:cs typeface="Khmer UI" pitchFamily="34" charset="0"/>
            </a:endParaRPr>
          </a:p>
        </p:txBody>
      </p:sp>
      <p:sp>
        <p:nvSpPr>
          <p:cNvPr id="3" name="Content Placeholder 2"/>
          <p:cNvSpPr>
            <a:spLocks noGrp="1"/>
          </p:cNvSpPr>
          <p:nvPr>
            <p:ph idx="1"/>
          </p:nvPr>
        </p:nvSpPr>
        <p:spPr/>
        <p:txBody>
          <a:bodyPr/>
          <a:lstStyle/>
          <a:p>
            <a:pPr>
              <a:buNone/>
            </a:pPr>
            <a:endParaRPr lang="en-US" dirty="0"/>
          </a:p>
        </p:txBody>
      </p:sp>
      <p:pic>
        <p:nvPicPr>
          <p:cNvPr id="60418" name="Picture 2" descr="http://www.gwrsystem.com/images/stories/press-kit/slide-2FULL.jpg"/>
          <p:cNvPicPr>
            <a:picLocks noChangeAspect="1" noChangeArrowheads="1"/>
          </p:cNvPicPr>
          <p:nvPr/>
        </p:nvPicPr>
        <p:blipFill>
          <a:blip r:embed="rId2" cstate="print"/>
          <a:srcRect/>
          <a:stretch>
            <a:fillRect/>
          </a:stretch>
        </p:blipFill>
        <p:spPr bwMode="auto">
          <a:xfrm>
            <a:off x="914400" y="1524000"/>
            <a:ext cx="7353300" cy="4902201"/>
          </a:xfrm>
          <a:prstGeom prst="rect">
            <a:avLst/>
          </a:prstGeom>
          <a:noFill/>
        </p:spPr>
      </p:pic>
      <p:sp>
        <p:nvSpPr>
          <p:cNvPr id="5" name="TextBox 4"/>
          <p:cNvSpPr txBox="1"/>
          <p:nvPr/>
        </p:nvSpPr>
        <p:spPr>
          <a:xfrm>
            <a:off x="1959426" y="6444342"/>
            <a:ext cx="6477000" cy="307777"/>
          </a:xfrm>
          <a:prstGeom prst="rect">
            <a:avLst/>
          </a:prstGeom>
          <a:noFill/>
        </p:spPr>
        <p:txBody>
          <a:bodyPr wrap="square" rtlCol="0">
            <a:spAutoFit/>
          </a:bodyPr>
          <a:lstStyle/>
          <a:p>
            <a:r>
              <a:rPr lang="en-US" sz="1400" b="1" dirty="0" smtClean="0">
                <a:latin typeface="Khmer UI" pitchFamily="34" charset="0"/>
                <a:cs typeface="Khmer UI" pitchFamily="34" charset="0"/>
              </a:rPr>
              <a:t>GWRS Reverse Osmosis Building at Night © </a:t>
            </a:r>
            <a:r>
              <a:rPr lang="en-US" sz="1400" b="1" dirty="0" err="1" smtClean="0">
                <a:latin typeface="Khmer UI" pitchFamily="34" charset="0"/>
                <a:cs typeface="Khmer UI" pitchFamily="34" charset="0"/>
              </a:rPr>
              <a:t>Larny</a:t>
            </a:r>
            <a:r>
              <a:rPr lang="en-US" sz="1400" b="1" dirty="0" smtClean="0">
                <a:latin typeface="Khmer UI" pitchFamily="34" charset="0"/>
                <a:cs typeface="Khmer UI" pitchFamily="34" charset="0"/>
              </a:rPr>
              <a:t> Mack, Courtesy of CDM</a:t>
            </a:r>
            <a:endParaRPr lang="en-US" sz="1400" b="1" dirty="0">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84996" name="Picture 4" descr="http://www.lbwater.org/sites/default/files/tier%203_3.2.2.2.jpg"/>
          <p:cNvPicPr>
            <a:picLocks noChangeAspect="1" noChangeArrowheads="1"/>
          </p:cNvPicPr>
          <p:nvPr/>
        </p:nvPicPr>
        <p:blipFill>
          <a:blip r:embed="rId2" cstate="print"/>
          <a:srcRect/>
          <a:stretch>
            <a:fillRect/>
          </a:stretch>
        </p:blipFill>
        <p:spPr bwMode="auto">
          <a:xfrm>
            <a:off x="457200" y="1600200"/>
            <a:ext cx="8305800" cy="4526428"/>
          </a:xfrm>
          <a:prstGeom prst="rect">
            <a:avLst/>
          </a:prstGeom>
          <a:noFill/>
        </p:spPr>
      </p:pic>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Khmer UI" pitchFamily="34" charset="0"/>
                <a:ea typeface="+mj-ea"/>
                <a:cs typeface="Khmer UI" pitchFamily="34" charset="0"/>
              </a:rPr>
              <a:t>State Water Project</a:t>
            </a:r>
            <a:endParaRPr kumimoji="0" lang="en-US" sz="4400" b="1" i="0" u="none" strike="noStrike" kern="1200" cap="none" spc="0" normalizeH="0" baseline="0" noProof="0" dirty="0">
              <a:ln>
                <a:noFill/>
              </a:ln>
              <a:solidFill>
                <a:schemeClr val="tx1"/>
              </a:solidFill>
              <a:effectLst/>
              <a:uLnTx/>
              <a:uFillTx/>
              <a:latin typeface="Khmer UI" pitchFamily="34" charset="0"/>
              <a:ea typeface="+mj-ea"/>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96200" cy="838200"/>
          </a:xfrm>
          <a:solidFill>
            <a:schemeClr val="accent1"/>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2800" b="1" dirty="0" smtClean="0">
                <a:solidFill>
                  <a:schemeClr val="bg1"/>
                </a:solidFill>
                <a:latin typeface="Khmer UI" pitchFamily="34" charset="0"/>
                <a:cs typeface="Khmer UI" pitchFamily="34" charset="0"/>
              </a:rPr>
              <a:t>City of San Diego</a:t>
            </a:r>
            <a:br>
              <a:rPr lang="en-US" sz="2800" b="1" dirty="0" smtClean="0">
                <a:solidFill>
                  <a:schemeClr val="bg1"/>
                </a:solidFill>
                <a:latin typeface="Khmer UI" pitchFamily="34" charset="0"/>
                <a:cs typeface="Khmer UI" pitchFamily="34" charset="0"/>
              </a:rPr>
            </a:br>
            <a:r>
              <a:rPr lang="en-US" sz="2800" b="1" dirty="0" smtClean="0">
                <a:solidFill>
                  <a:schemeClr val="bg1"/>
                </a:solidFill>
                <a:latin typeface="Khmer UI" pitchFamily="34" charset="0"/>
                <a:cs typeface="Khmer UI" pitchFamily="34" charset="0"/>
              </a:rPr>
              <a:t>Pure Water Program</a:t>
            </a:r>
            <a:endParaRPr lang="en-US" sz="2800" b="1" dirty="0">
              <a:solidFill>
                <a:schemeClr val="bg1"/>
              </a:solidFill>
              <a:latin typeface="Khmer UI" pitchFamily="34" charset="0"/>
              <a:cs typeface="Khmer UI" pitchFamily="34" charset="0"/>
            </a:endParaRPr>
          </a:p>
        </p:txBody>
      </p:sp>
      <p:sp>
        <p:nvSpPr>
          <p:cNvPr id="3" name="Content Placeholder 2"/>
          <p:cNvSpPr>
            <a:spLocks noGrp="1"/>
          </p:cNvSpPr>
          <p:nvPr>
            <p:ph idx="1"/>
          </p:nvPr>
        </p:nvSpPr>
        <p:spPr/>
        <p:txBody>
          <a:bodyPr/>
          <a:lstStyle/>
          <a:p>
            <a:pPr>
              <a:buNone/>
            </a:pPr>
            <a:endParaRPr lang="en-US" dirty="0"/>
          </a:p>
        </p:txBody>
      </p:sp>
      <p:pic>
        <p:nvPicPr>
          <p:cNvPr id="59395" name="Picture 3"/>
          <p:cNvPicPr>
            <a:picLocks noChangeAspect="1" noChangeArrowheads="1"/>
          </p:cNvPicPr>
          <p:nvPr/>
        </p:nvPicPr>
        <p:blipFill>
          <a:blip r:embed="rId2" cstate="print"/>
          <a:srcRect/>
          <a:stretch>
            <a:fillRect/>
          </a:stretch>
        </p:blipFill>
        <p:spPr bwMode="auto">
          <a:xfrm>
            <a:off x="990600" y="1447800"/>
            <a:ext cx="7305675" cy="46291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latin typeface="Khmer UI" pitchFamily="34" charset="0"/>
                <a:cs typeface="Khmer UI" pitchFamily="34" charset="0"/>
              </a:rPr>
              <a:t>CA State Water Board commissioned an Expert Panel to investigate the feasibility of DPR.</a:t>
            </a:r>
          </a:p>
          <a:p>
            <a:r>
              <a:rPr lang="en-US" dirty="0" smtClean="0">
                <a:latin typeface="Khmer UI" pitchFamily="34" charset="0"/>
                <a:cs typeface="Khmer UI" pitchFamily="34" charset="0"/>
              </a:rPr>
              <a:t>Findings due by end of 2016.</a:t>
            </a:r>
            <a:endParaRPr lang="en-US" dirty="0">
              <a:latin typeface="Khmer UI" pitchFamily="34" charset="0"/>
              <a:cs typeface="Khmer UI" pitchFamily="34" charset="0"/>
            </a:endParaRPr>
          </a:p>
        </p:txBody>
      </p:sp>
      <p:sp>
        <p:nvSpPr>
          <p:cNvPr id="4" name="Title 1"/>
          <p:cNvSpPr txBox="1">
            <a:spLocks/>
          </p:cNvSpPr>
          <p:nvPr/>
        </p:nvSpPr>
        <p:spPr>
          <a:xfrm>
            <a:off x="762000" y="304800"/>
            <a:ext cx="76962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latin typeface="Khmer UI" pitchFamily="34" charset="0"/>
                <a:cs typeface="Khmer UI" pitchFamily="34" charset="0"/>
              </a:rPr>
              <a:t>The Future: Direct Potable Reuse</a:t>
            </a:r>
            <a:endParaRPr kumimoji="0" lang="en-US" sz="2800" b="1" i="0" u="none"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96200" cy="838200"/>
          </a:xfrm>
          <a:solidFill>
            <a:schemeClr val="accent1"/>
          </a:solidFill>
        </p:spPr>
        <p:style>
          <a:lnRef idx="2">
            <a:schemeClr val="accent1"/>
          </a:lnRef>
          <a:fillRef idx="1">
            <a:schemeClr val="lt1"/>
          </a:fillRef>
          <a:effectRef idx="0">
            <a:schemeClr val="accent1"/>
          </a:effectRef>
          <a:fontRef idx="minor">
            <a:schemeClr val="dk1"/>
          </a:fontRef>
        </p:style>
        <p:txBody>
          <a:bodyPr>
            <a:normAutofit/>
          </a:bodyPr>
          <a:lstStyle/>
          <a:p>
            <a:r>
              <a:rPr lang="en-US" sz="2800" b="1" dirty="0" smtClean="0">
                <a:solidFill>
                  <a:schemeClr val="bg1"/>
                </a:solidFill>
                <a:latin typeface="Khmer UI" pitchFamily="34" charset="0"/>
                <a:cs typeface="Khmer UI" pitchFamily="34" charset="0"/>
              </a:rPr>
              <a:t>How Much Purified Water Can We Produce?</a:t>
            </a:r>
            <a:endParaRPr lang="en-US" sz="2800" b="1" dirty="0">
              <a:solidFill>
                <a:schemeClr val="bg1"/>
              </a:solidFill>
              <a:latin typeface="Khmer UI" pitchFamily="34" charset="0"/>
              <a:cs typeface="Khmer UI" pitchFamily="34" charset="0"/>
            </a:endParaRPr>
          </a:p>
        </p:txBody>
      </p:sp>
      <p:sp>
        <p:nvSpPr>
          <p:cNvPr id="4" name="Title 1"/>
          <p:cNvSpPr txBox="1">
            <a:spLocks/>
          </p:cNvSpPr>
          <p:nvPr/>
        </p:nvSpPr>
        <p:spPr>
          <a:xfrm>
            <a:off x="1981200" y="1295400"/>
            <a:ext cx="5181600" cy="838200"/>
          </a:xfrm>
          <a:prstGeom prst="rect">
            <a:avLst/>
          </a:prstGeom>
          <a:solidFill>
            <a:srgbClr val="8FAFD5"/>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12 Million Gallons Per Day</a:t>
            </a:r>
            <a:endParaRPr kumimoji="0" lang="en-US" sz="3000" b="1" i="0"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11" name="Title 1"/>
          <p:cNvSpPr txBox="1">
            <a:spLocks/>
          </p:cNvSpPr>
          <p:nvPr/>
        </p:nvSpPr>
        <p:spPr>
          <a:xfrm>
            <a:off x="1981200" y="2286000"/>
            <a:ext cx="5181600" cy="838200"/>
          </a:xfrm>
          <a:prstGeom prst="rect">
            <a:avLst/>
          </a:prstGeom>
          <a:solidFill>
            <a:srgbClr val="8FAFD5"/>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4.5 </a:t>
            </a:r>
            <a:r>
              <a:rPr kumimoji="0" lang="en-US" sz="3000" b="1" i="0" u="sng"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B</a:t>
            </a:r>
            <a:r>
              <a:rPr kumimoji="0" lang="en-US" sz="3000" b="1" i="0"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illion Gallons Per Year</a:t>
            </a:r>
            <a:endParaRPr kumimoji="0" lang="en-US" sz="3000" b="1" i="0"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12" name="Title 1"/>
          <p:cNvSpPr txBox="1">
            <a:spLocks/>
          </p:cNvSpPr>
          <p:nvPr/>
        </p:nvSpPr>
        <p:spPr>
          <a:xfrm>
            <a:off x="1981200" y="3276600"/>
            <a:ext cx="5181600" cy="838200"/>
          </a:xfrm>
          <a:prstGeom prst="rect">
            <a:avLst/>
          </a:prstGeom>
          <a:solidFill>
            <a:srgbClr val="8FAFD5"/>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Wastewater</a:t>
            </a:r>
            <a:endParaRPr kumimoji="0" lang="en-US" sz="3000" b="1" i="0"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13" name="Title 1"/>
          <p:cNvSpPr txBox="1">
            <a:spLocks/>
          </p:cNvSpPr>
          <p:nvPr/>
        </p:nvSpPr>
        <p:spPr>
          <a:xfrm>
            <a:off x="1981200" y="3276600"/>
            <a:ext cx="5181600" cy="838200"/>
          </a:xfrm>
          <a:prstGeom prst="rect">
            <a:avLst/>
          </a:prstGeom>
          <a:solidFill>
            <a:srgbClr val="8FAFD5"/>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Waste(d)water</a:t>
            </a:r>
            <a:endParaRPr kumimoji="0" lang="en-US" sz="3000" b="1" i="0"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14" name="Title 1"/>
          <p:cNvSpPr txBox="1">
            <a:spLocks/>
          </p:cNvSpPr>
          <p:nvPr/>
        </p:nvSpPr>
        <p:spPr>
          <a:xfrm>
            <a:off x="1371600" y="4267200"/>
            <a:ext cx="6400800" cy="1066800"/>
          </a:xfrm>
          <a:prstGeom prst="rect">
            <a:avLst/>
          </a:prstGeom>
          <a:solidFill>
            <a:srgbClr val="8FAFD5"/>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One-third</a:t>
            </a:r>
            <a:r>
              <a:rPr kumimoji="0" lang="en-US" sz="3000" b="1" i="0" strike="noStrike" kern="1200" cap="none" spc="0" normalizeH="0" noProof="0" dirty="0" smtClean="0">
                <a:ln>
                  <a:noFill/>
                </a:ln>
                <a:solidFill>
                  <a:schemeClr val="bg1"/>
                </a:solidFill>
                <a:effectLst/>
                <a:uLnTx/>
                <a:uFillTx/>
                <a:latin typeface="Khmer UI" pitchFamily="34" charset="0"/>
                <a:ea typeface="+mn-ea"/>
                <a:cs typeface="Khmer UI" pitchFamily="34" charset="0"/>
              </a:rPr>
              <a:t> of Total Water Demand across the South Coast</a:t>
            </a:r>
            <a:endParaRPr kumimoji="0" lang="en-US" sz="3000" b="1" i="0"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
        <p:nvSpPr>
          <p:cNvPr id="16" name="Title 1"/>
          <p:cNvSpPr txBox="1">
            <a:spLocks/>
          </p:cNvSpPr>
          <p:nvPr/>
        </p:nvSpPr>
        <p:spPr>
          <a:xfrm>
            <a:off x="1371600" y="5486400"/>
            <a:ext cx="6400800" cy="1066800"/>
          </a:xfrm>
          <a:prstGeom prst="rect">
            <a:avLst/>
          </a:prstGeom>
          <a:solidFill>
            <a:srgbClr val="8FAFD5"/>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strike="noStrike" kern="1200" cap="none" spc="0" normalizeH="0" baseline="0" noProof="0" dirty="0" smtClean="0">
                <a:ln>
                  <a:noFill/>
                </a:ln>
                <a:solidFill>
                  <a:schemeClr val="bg1"/>
                </a:solidFill>
                <a:effectLst/>
                <a:uLnTx/>
                <a:uFillTx/>
                <a:latin typeface="Khmer UI" pitchFamily="34" charset="0"/>
                <a:ea typeface="+mn-ea"/>
                <a:cs typeface="Khmer UI" pitchFamily="34" charset="0"/>
              </a:rPr>
              <a:t>One-half of Water</a:t>
            </a:r>
            <a:r>
              <a:rPr kumimoji="0" lang="en-US" sz="3000" b="1" i="0" strike="noStrike" kern="1200" cap="none" spc="0" normalizeH="0" noProof="0" dirty="0" smtClean="0">
                <a:ln>
                  <a:noFill/>
                </a:ln>
                <a:solidFill>
                  <a:schemeClr val="bg1"/>
                </a:solidFill>
                <a:effectLst/>
                <a:uLnTx/>
                <a:uFillTx/>
                <a:latin typeface="Khmer UI" pitchFamily="34" charset="0"/>
                <a:ea typeface="+mn-ea"/>
                <a:cs typeface="Khmer UI" pitchFamily="34" charset="0"/>
              </a:rPr>
              <a:t> Demand in the City of Santa Barbara</a:t>
            </a:r>
            <a:endParaRPr kumimoji="0" lang="en-US" sz="3000" b="1" i="0" strike="noStrike" kern="1200" cap="none" spc="0" normalizeH="0" baseline="0" noProof="0" dirty="0">
              <a:ln>
                <a:noFill/>
              </a:ln>
              <a:solidFill>
                <a:schemeClr val="bg1"/>
              </a:solidFill>
              <a:effectLst/>
              <a:uLnTx/>
              <a:uFillTx/>
              <a:latin typeface="Khmer UI" pitchFamily="34" charset="0"/>
              <a:ea typeface="+mn-ea"/>
              <a:cs typeface="Khmer U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96200" cy="838200"/>
          </a:xfrm>
          <a:solidFill>
            <a:schemeClr val="accent1"/>
          </a:solidFill>
        </p:spPr>
        <p:style>
          <a:lnRef idx="2">
            <a:schemeClr val="accent1"/>
          </a:lnRef>
          <a:fillRef idx="1">
            <a:schemeClr val="lt1"/>
          </a:fillRef>
          <a:effectRef idx="0">
            <a:schemeClr val="accent1"/>
          </a:effectRef>
          <a:fontRef idx="minor">
            <a:schemeClr val="dk1"/>
          </a:fontRef>
        </p:style>
        <p:txBody>
          <a:bodyPr>
            <a:normAutofit/>
          </a:bodyPr>
          <a:lstStyle/>
          <a:p>
            <a:r>
              <a:rPr lang="en-US" sz="2800" b="1" dirty="0" smtClean="0">
                <a:solidFill>
                  <a:schemeClr val="bg1"/>
                </a:solidFill>
                <a:latin typeface="Khmer UI" pitchFamily="34" charset="0"/>
                <a:cs typeface="Khmer UI" pitchFamily="34" charset="0"/>
              </a:rPr>
              <a:t>Questions?</a:t>
            </a:r>
            <a:endParaRPr lang="en-US" sz="2800" b="1" dirty="0">
              <a:solidFill>
                <a:schemeClr val="bg1"/>
              </a:solidFill>
              <a:latin typeface="Khmer UI" pitchFamily="34" charset="0"/>
              <a:cs typeface="Khmer UI" pitchFamily="34" charset="0"/>
            </a:endParaRPr>
          </a:p>
        </p:txBody>
      </p:sp>
      <p:sp>
        <p:nvSpPr>
          <p:cNvPr id="3" name="Content Placeholder 2"/>
          <p:cNvSpPr>
            <a:spLocks noGrp="1"/>
          </p:cNvSpPr>
          <p:nvPr>
            <p:ph idx="1"/>
          </p:nvPr>
        </p:nvSpPr>
        <p:spPr/>
        <p:txBody>
          <a:bodyPr/>
          <a:lstStyle/>
          <a:p>
            <a:pPr>
              <a:buNone/>
            </a:pPr>
            <a:endParaRPr lang="en-US" dirty="0"/>
          </a:p>
        </p:txBody>
      </p:sp>
      <p:pic>
        <p:nvPicPr>
          <p:cNvPr id="68610" name="Picture 2"/>
          <p:cNvPicPr>
            <a:picLocks noChangeAspect="1" noChangeArrowheads="1"/>
          </p:cNvPicPr>
          <p:nvPr/>
        </p:nvPicPr>
        <p:blipFill>
          <a:blip r:embed="rId2" cstate="print"/>
          <a:srcRect/>
          <a:stretch>
            <a:fillRect/>
          </a:stretch>
        </p:blipFill>
        <p:spPr bwMode="auto">
          <a:xfrm>
            <a:off x="1295400" y="1524000"/>
            <a:ext cx="6629400" cy="4877051"/>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96200" cy="838200"/>
          </a:xfrm>
          <a:solidFill>
            <a:schemeClr val="accent1"/>
          </a:solidFill>
        </p:spPr>
        <p:style>
          <a:lnRef idx="2">
            <a:schemeClr val="accent1"/>
          </a:lnRef>
          <a:fillRef idx="1">
            <a:schemeClr val="lt1"/>
          </a:fillRef>
          <a:effectRef idx="0">
            <a:schemeClr val="accent1"/>
          </a:effectRef>
          <a:fontRef idx="minor">
            <a:schemeClr val="dk1"/>
          </a:fontRef>
        </p:style>
        <p:txBody>
          <a:bodyPr>
            <a:normAutofit/>
          </a:bodyPr>
          <a:lstStyle/>
          <a:p>
            <a:r>
              <a:rPr lang="en-US" sz="2800" b="1" dirty="0" smtClean="0">
                <a:solidFill>
                  <a:schemeClr val="bg1"/>
                </a:solidFill>
                <a:latin typeface="Khmer UI" pitchFamily="34" charset="0"/>
                <a:cs typeface="Khmer UI" pitchFamily="34" charset="0"/>
              </a:rPr>
              <a:t>More Information</a:t>
            </a:r>
            <a:endParaRPr lang="en-US" sz="2800" b="1" dirty="0">
              <a:solidFill>
                <a:schemeClr val="bg1"/>
              </a:solidFill>
              <a:latin typeface="Khmer UI" pitchFamily="34" charset="0"/>
              <a:cs typeface="Khmer UI" pitchFamily="34" charset="0"/>
            </a:endParaRPr>
          </a:p>
        </p:txBody>
      </p:sp>
      <p:sp>
        <p:nvSpPr>
          <p:cNvPr id="3" name="Content Placeholder 2"/>
          <p:cNvSpPr>
            <a:spLocks noGrp="1"/>
          </p:cNvSpPr>
          <p:nvPr>
            <p:ph idx="1"/>
          </p:nvPr>
        </p:nvSpPr>
        <p:spPr>
          <a:xfrm>
            <a:off x="533400" y="6248400"/>
            <a:ext cx="8229600" cy="381000"/>
          </a:xfrm>
        </p:spPr>
        <p:txBody>
          <a:bodyPr>
            <a:normAutofit fontScale="70000" lnSpcReduction="20000"/>
          </a:bodyPr>
          <a:lstStyle/>
          <a:p>
            <a:pPr algn="ctr">
              <a:buNone/>
            </a:pPr>
            <a:r>
              <a:rPr lang="en-US" b="1" dirty="0" smtClean="0">
                <a:latin typeface="Khmer UI" pitchFamily="34" charset="0"/>
                <a:cs typeface="Khmer UI" pitchFamily="34" charset="0"/>
              </a:rPr>
              <a:t>www.healtheocean.org</a:t>
            </a:r>
            <a:endParaRPr lang="en-US" b="1" dirty="0">
              <a:latin typeface="Khmer UI" pitchFamily="34" charset="0"/>
              <a:cs typeface="Khmer UI" pitchFamily="34" charset="0"/>
            </a:endParaRPr>
          </a:p>
        </p:txBody>
      </p:sp>
      <p:pic>
        <p:nvPicPr>
          <p:cNvPr id="65539" name="Picture 3">
            <a:hlinkClick r:id="rId2"/>
          </p:cNvPr>
          <p:cNvPicPr>
            <a:picLocks noChangeAspect="1" noChangeArrowheads="1"/>
          </p:cNvPicPr>
          <p:nvPr/>
        </p:nvPicPr>
        <p:blipFill>
          <a:blip r:embed="rId3" cstate="print"/>
          <a:srcRect/>
          <a:stretch>
            <a:fillRect/>
          </a:stretch>
        </p:blipFill>
        <p:spPr bwMode="auto">
          <a:xfrm>
            <a:off x="762000" y="1600200"/>
            <a:ext cx="3581400" cy="4463605"/>
          </a:xfrm>
          <a:prstGeom prst="rect">
            <a:avLst/>
          </a:prstGeom>
          <a:noFill/>
          <a:ln w="9525">
            <a:solidFill>
              <a:schemeClr val="accent1"/>
            </a:solidFill>
            <a:miter lim="800000"/>
            <a:headEnd/>
            <a:tailEnd/>
          </a:ln>
        </p:spPr>
      </p:pic>
      <p:pic>
        <p:nvPicPr>
          <p:cNvPr id="65542" name="Picture 6">
            <a:hlinkClick r:id="rId4"/>
          </p:cNvPr>
          <p:cNvPicPr>
            <a:picLocks noChangeAspect="1" noChangeArrowheads="1"/>
          </p:cNvPicPr>
          <p:nvPr/>
        </p:nvPicPr>
        <p:blipFill>
          <a:blip r:embed="rId5" cstate="print"/>
          <a:srcRect/>
          <a:stretch>
            <a:fillRect/>
          </a:stretch>
        </p:blipFill>
        <p:spPr bwMode="auto">
          <a:xfrm>
            <a:off x="4971144" y="1600200"/>
            <a:ext cx="3457092" cy="4464232"/>
          </a:xfrm>
          <a:prstGeom prst="rect">
            <a:avLst/>
          </a:prstGeom>
          <a:noFill/>
          <a:ln w="9525">
            <a:solidFill>
              <a:schemeClr val="tx2"/>
            </a:solid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lao.ca.gov/2009/rsrc/Reforming_Davis-Dolwig/Fig_1.jpg"/>
          <p:cNvPicPr>
            <a:picLocks noChangeAspect="1" noChangeArrowheads="1"/>
          </p:cNvPicPr>
          <p:nvPr/>
        </p:nvPicPr>
        <p:blipFill>
          <a:blip r:embed="rId2" cstate="print"/>
          <a:srcRect/>
          <a:stretch>
            <a:fillRect/>
          </a:stretch>
        </p:blipFill>
        <p:spPr bwMode="auto">
          <a:xfrm>
            <a:off x="1371600" y="0"/>
            <a:ext cx="6341547"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hmer UI" pitchFamily="34" charset="0"/>
                <a:cs typeface="Khmer UI" pitchFamily="34" charset="0"/>
              </a:rPr>
              <a:t>State Water Project Allocations</a:t>
            </a:r>
            <a:endParaRPr lang="en-US" b="1" dirty="0">
              <a:latin typeface="Khmer UI" pitchFamily="34" charset="0"/>
              <a:cs typeface="Khmer UI" pitchFamily="34" charset="0"/>
            </a:endParaRPr>
          </a:p>
        </p:txBody>
      </p:sp>
      <p:sp>
        <p:nvSpPr>
          <p:cNvPr id="3" name="Content Placeholder 2"/>
          <p:cNvSpPr>
            <a:spLocks noGrp="1"/>
          </p:cNvSpPr>
          <p:nvPr>
            <p:ph idx="1"/>
          </p:nvPr>
        </p:nvSpPr>
        <p:spPr/>
        <p:txBody>
          <a:bodyPr/>
          <a:lstStyle/>
          <a:p>
            <a:endParaRPr lang="en-US"/>
          </a:p>
        </p:txBody>
      </p:sp>
      <p:graphicFrame>
        <p:nvGraphicFramePr>
          <p:cNvPr id="6" name="Chart 5"/>
          <p:cNvGraphicFramePr/>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rot="16200000">
            <a:off x="6388261" y="3700917"/>
            <a:ext cx="3476167" cy="646331"/>
          </a:xfrm>
          <a:prstGeom prst="rect">
            <a:avLst/>
          </a:prstGeom>
          <a:solidFill>
            <a:schemeClr val="bg1"/>
          </a:solidFill>
          <a:ln w="38100">
            <a:noFill/>
          </a:ln>
        </p:spPr>
        <p:txBody>
          <a:bodyPr wrap="square" rtlCol="0">
            <a:spAutoFit/>
          </a:bodyPr>
          <a:lstStyle/>
          <a:p>
            <a:r>
              <a:rPr lang="en-US" sz="3600" b="1" dirty="0" smtClean="0">
                <a:latin typeface="Khmer UI" pitchFamily="34" charset="0"/>
                <a:cs typeface="Khmer UI" pitchFamily="34" charset="0"/>
              </a:rPr>
              <a:t>ZERO PERCENT</a:t>
            </a:r>
            <a:endParaRPr lang="en-US" sz="3600" b="1" dirty="0">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fade">
                                      <p:cBhvr>
                                        <p:cTn id="10" dur="500"/>
                                        <p:tgtEl>
                                          <p:spTgt spid="6">
                                            <p:graphicEl>
                                              <a:chart seriesIdx="0" categoryIdx="0" bldStep="ptIn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fade">
                                      <p:cBhvr>
                                        <p:cTn id="15" dur="500"/>
                                        <p:tgtEl>
                                          <p:spTgt spid="6">
                                            <p:graphicEl>
                                              <a:chart seriesIdx="0" categoryIdx="1" bldStep="ptInSeries"/>
                                            </p:graphicEl>
                                          </p:spTgt>
                                        </p:tgtEl>
                                      </p:cBhvr>
                                    </p:animEffect>
                                  </p:childTnLst>
                                </p:cTn>
                              </p:par>
                              <p:par>
                                <p:cTn id="16" presetID="10" presetClass="entr" presetSubtype="0" fill="hold" grpId="0" nodeType="withEffect">
                                  <p:stCondLst>
                                    <p:cond delay="800"/>
                                  </p:stCondLst>
                                  <p:childTnLst>
                                    <p:set>
                                      <p:cBhvr>
                                        <p:cTn id="17"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fade">
                                      <p:cBhvr>
                                        <p:cTn id="18" dur="500"/>
                                        <p:tgtEl>
                                          <p:spTgt spid="6">
                                            <p:graphicEl>
                                              <a:chart seriesIdx="0" categoryIdx="2" bldStep="ptInSeries"/>
                                            </p:graphicEl>
                                          </p:spTgt>
                                        </p:tgtEl>
                                      </p:cBhvr>
                                    </p:animEffect>
                                  </p:childTnLst>
                                </p:cTn>
                              </p:par>
                              <p:par>
                                <p:cTn id="19" presetID="10" presetClass="entr" presetSubtype="0" fill="hold" grpId="0" nodeType="withEffect">
                                  <p:stCondLst>
                                    <p:cond delay="1600"/>
                                  </p:stCondLst>
                                  <p:childTnLst>
                                    <p:set>
                                      <p:cBhvr>
                                        <p:cTn id="20"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fade">
                                      <p:cBhvr>
                                        <p:cTn id="21" dur="500"/>
                                        <p:tgtEl>
                                          <p:spTgt spid="6">
                                            <p:graphicEl>
                                              <a:chart seriesIdx="0" categoryIdx="3" bldStep="ptInSeries"/>
                                            </p:graphicEl>
                                          </p:spTgt>
                                        </p:tgtEl>
                                      </p:cBhvr>
                                    </p:animEffect>
                                  </p:childTnLst>
                                </p:cTn>
                              </p:par>
                              <p:par>
                                <p:cTn id="22" presetID="10" presetClass="entr" presetSubtype="0" fill="hold" grpId="0" nodeType="withEffect">
                                  <p:stCondLst>
                                    <p:cond delay="2400"/>
                                  </p:stCondLst>
                                  <p:childTnLst>
                                    <p:set>
                                      <p:cBhvr>
                                        <p:cTn id="23" dur="1" fill="hold">
                                          <p:stCondLst>
                                            <p:cond delay="0"/>
                                          </p:stCondLst>
                                        </p:cTn>
                                        <p:tgtEl>
                                          <p:spTgt spid="6">
                                            <p:graphicEl>
                                              <a:chart seriesIdx="0" categoryIdx="4" bldStep="ptInSeries"/>
                                            </p:graphicEl>
                                          </p:spTgt>
                                        </p:tgtEl>
                                        <p:attrNameLst>
                                          <p:attrName>style.visibility</p:attrName>
                                        </p:attrNameLst>
                                      </p:cBhvr>
                                      <p:to>
                                        <p:strVal val="visible"/>
                                      </p:to>
                                    </p:set>
                                    <p:animEffect transition="in" filter="fade">
                                      <p:cBhvr>
                                        <p:cTn id="24" dur="500"/>
                                        <p:tgtEl>
                                          <p:spTgt spid="6">
                                            <p:graphicEl>
                                              <a:chart seriesIdx="0" categoryIdx="4" bldStep="ptInSeries"/>
                                            </p:graphicEl>
                                          </p:spTgt>
                                        </p:tgtEl>
                                      </p:cBhvr>
                                    </p:animEffect>
                                  </p:childTnLst>
                                </p:cTn>
                              </p:par>
                              <p:par>
                                <p:cTn id="25" presetID="10" presetClass="entr" presetSubtype="0" fill="hold" grpId="0" nodeType="withEffect">
                                  <p:stCondLst>
                                    <p:cond delay="3200"/>
                                  </p:stCondLst>
                                  <p:childTnLst>
                                    <p:set>
                                      <p:cBhvr>
                                        <p:cTn id="26" dur="1" fill="hold">
                                          <p:stCondLst>
                                            <p:cond delay="0"/>
                                          </p:stCondLst>
                                        </p:cTn>
                                        <p:tgtEl>
                                          <p:spTgt spid="6">
                                            <p:graphicEl>
                                              <a:chart seriesIdx="0" categoryIdx="5" bldStep="ptInSeries"/>
                                            </p:graphicEl>
                                          </p:spTgt>
                                        </p:tgtEl>
                                        <p:attrNameLst>
                                          <p:attrName>style.visibility</p:attrName>
                                        </p:attrNameLst>
                                      </p:cBhvr>
                                      <p:to>
                                        <p:strVal val="visible"/>
                                      </p:to>
                                    </p:set>
                                    <p:animEffect transition="in" filter="fade">
                                      <p:cBhvr>
                                        <p:cTn id="27" dur="500"/>
                                        <p:tgtEl>
                                          <p:spTgt spid="6">
                                            <p:graphicEl>
                                              <a:chart seriesIdx="0" categoryIdx="5" bldStep="ptInSeries"/>
                                            </p:graphicEl>
                                          </p:spTgt>
                                        </p:tgtEl>
                                      </p:cBhvr>
                                    </p:animEffect>
                                  </p:childTnLst>
                                </p:cTn>
                              </p:par>
                              <p:par>
                                <p:cTn id="28" presetID="10" presetClass="entr" presetSubtype="0" fill="hold" grpId="0" nodeType="withEffect">
                                  <p:stCondLst>
                                    <p:cond delay="4000"/>
                                  </p:stCondLst>
                                  <p:childTnLst>
                                    <p:set>
                                      <p:cBhvr>
                                        <p:cTn id="29" dur="1" fill="hold">
                                          <p:stCondLst>
                                            <p:cond delay="0"/>
                                          </p:stCondLst>
                                        </p:cTn>
                                        <p:tgtEl>
                                          <p:spTgt spid="6">
                                            <p:graphicEl>
                                              <a:chart seriesIdx="0" categoryIdx="6" bldStep="ptInSeries"/>
                                            </p:graphicEl>
                                          </p:spTgt>
                                        </p:tgtEl>
                                        <p:attrNameLst>
                                          <p:attrName>style.visibility</p:attrName>
                                        </p:attrNameLst>
                                      </p:cBhvr>
                                      <p:to>
                                        <p:strVal val="visible"/>
                                      </p:to>
                                    </p:set>
                                    <p:animEffect transition="in" filter="fade">
                                      <p:cBhvr>
                                        <p:cTn id="30" dur="500"/>
                                        <p:tgtEl>
                                          <p:spTgt spid="6">
                                            <p:graphicEl>
                                              <a:chart seriesIdx="0" categoryIdx="6" bldStep="ptInSeries"/>
                                            </p:graphicEl>
                                          </p:spTgt>
                                        </p:tgtEl>
                                      </p:cBhvr>
                                    </p:animEffect>
                                  </p:childTnLst>
                                </p:cTn>
                              </p:par>
                              <p:par>
                                <p:cTn id="31" presetID="10" presetClass="entr" presetSubtype="0" fill="hold" grpId="0" nodeType="withEffect">
                                  <p:stCondLst>
                                    <p:cond delay="4800"/>
                                  </p:stCondLst>
                                  <p:childTnLst>
                                    <p:set>
                                      <p:cBhvr>
                                        <p:cTn id="32" dur="1" fill="hold">
                                          <p:stCondLst>
                                            <p:cond delay="0"/>
                                          </p:stCondLst>
                                        </p:cTn>
                                        <p:tgtEl>
                                          <p:spTgt spid="6">
                                            <p:graphicEl>
                                              <a:chart seriesIdx="0" categoryIdx="7" bldStep="ptInSeries"/>
                                            </p:graphicEl>
                                          </p:spTgt>
                                        </p:tgtEl>
                                        <p:attrNameLst>
                                          <p:attrName>style.visibility</p:attrName>
                                        </p:attrNameLst>
                                      </p:cBhvr>
                                      <p:to>
                                        <p:strVal val="visible"/>
                                      </p:to>
                                    </p:set>
                                    <p:animEffect transition="in" filter="fade">
                                      <p:cBhvr>
                                        <p:cTn id="33" dur="500"/>
                                        <p:tgtEl>
                                          <p:spTgt spid="6">
                                            <p:graphicEl>
                                              <a:chart seriesIdx="0" categoryIdx="7" bldStep="ptInSeries"/>
                                            </p:graphicEl>
                                          </p:spTgt>
                                        </p:tgtEl>
                                      </p:cBhvr>
                                    </p:animEffect>
                                  </p:childTnLst>
                                </p:cTn>
                              </p:par>
                              <p:par>
                                <p:cTn id="34" presetID="10" presetClass="entr" presetSubtype="0" fill="hold" grpId="0" nodeType="withEffect">
                                  <p:stCondLst>
                                    <p:cond delay="5600"/>
                                  </p:stCondLst>
                                  <p:childTnLst>
                                    <p:set>
                                      <p:cBhvr>
                                        <p:cTn id="35" dur="1" fill="hold">
                                          <p:stCondLst>
                                            <p:cond delay="0"/>
                                          </p:stCondLst>
                                        </p:cTn>
                                        <p:tgtEl>
                                          <p:spTgt spid="6">
                                            <p:graphicEl>
                                              <a:chart seriesIdx="0" categoryIdx="8" bldStep="ptInSeries"/>
                                            </p:graphicEl>
                                          </p:spTgt>
                                        </p:tgtEl>
                                        <p:attrNameLst>
                                          <p:attrName>style.visibility</p:attrName>
                                        </p:attrNameLst>
                                      </p:cBhvr>
                                      <p:to>
                                        <p:strVal val="visible"/>
                                      </p:to>
                                    </p:set>
                                    <p:animEffect transition="in" filter="fade">
                                      <p:cBhvr>
                                        <p:cTn id="36" dur="500"/>
                                        <p:tgtEl>
                                          <p:spTgt spid="6">
                                            <p:graphicEl>
                                              <a:chart seriesIdx="0" categoryIdx="8" bldStep="ptInSeries"/>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110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El"/>
        </p:bldSub>
      </p:bldGraphic>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Khmer UI" pitchFamily="34" charset="0"/>
                <a:cs typeface="Khmer UI" pitchFamily="34" charset="0"/>
              </a:rPr>
              <a:t>State Water Project</a:t>
            </a:r>
            <a:endParaRPr lang="en-US" b="1" dirty="0">
              <a:latin typeface="Khmer UI" pitchFamily="34" charset="0"/>
              <a:cs typeface="Khmer UI" pitchFamily="34" charset="0"/>
            </a:endParaRPr>
          </a:p>
        </p:txBody>
      </p:sp>
      <p:sp>
        <p:nvSpPr>
          <p:cNvPr id="3" name="Content Placeholder 2"/>
          <p:cNvSpPr>
            <a:spLocks noGrp="1"/>
          </p:cNvSpPr>
          <p:nvPr>
            <p:ph idx="1"/>
          </p:nvPr>
        </p:nvSpPr>
        <p:spPr/>
        <p:txBody>
          <a:bodyPr/>
          <a:lstStyle/>
          <a:p>
            <a:endParaRPr lang="en-US"/>
          </a:p>
        </p:txBody>
      </p:sp>
      <p:graphicFrame>
        <p:nvGraphicFramePr>
          <p:cNvPr id="7" name="Chart 6"/>
          <p:cNvGraphicFramePr/>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p:cNvSpPr/>
          <p:nvPr/>
        </p:nvSpPr>
        <p:spPr>
          <a:xfrm>
            <a:off x="7663542" y="4876800"/>
            <a:ext cx="9906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7">
                                            <p:graphicEl>
                                              <a:chart seriesIdx="0" categoryIdx="8" bldStep="ptInSeries"/>
                                            </p:graphicEl>
                                          </p:spTgt>
                                        </p:tgtEl>
                                        <p:attrNameLst>
                                          <p:attrName>style.visibility</p:attrName>
                                        </p:attrNameLst>
                                      </p:cBhvr>
                                      <p:to>
                                        <p:strVal val="visible"/>
                                      </p:to>
                                    </p:set>
                                    <p:animEffect transition="in" filter="fade">
                                      <p:cBhvr>
                                        <p:cTn id="7" dur="500"/>
                                        <p:tgtEl>
                                          <p:spTgt spid="7">
                                            <p:graphicEl>
                                              <a:chart seriesIdx="0" categoryIdx="8" bldStep="ptInSeries"/>
                                            </p:graphicEl>
                                          </p:spTgt>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El"/>
        </p:bldSub>
      </p:bldGraphic>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b="1" dirty="0" smtClean="0">
                <a:solidFill>
                  <a:srgbClr val="002060"/>
                </a:solidFill>
                <a:latin typeface="Khmer UI" pitchFamily="34" charset="0"/>
                <a:cs typeface="Khmer UI" pitchFamily="34" charset="0"/>
              </a:rPr>
              <a:t>Three Numbers on the Drought</a:t>
            </a:r>
            <a:endParaRPr lang="en-US" b="1" dirty="0">
              <a:solidFill>
                <a:srgbClr val="002060"/>
              </a:solidFill>
              <a:latin typeface="Khmer UI" pitchFamily="34" charset="0"/>
              <a:cs typeface="Khmer UI" pitchFamily="34" charset="0"/>
            </a:endParaRPr>
          </a:p>
        </p:txBody>
      </p:sp>
      <p:sp>
        <p:nvSpPr>
          <p:cNvPr id="3" name="Content Placeholder 2"/>
          <p:cNvSpPr>
            <a:spLocks noGrp="1"/>
          </p:cNvSpPr>
          <p:nvPr>
            <p:ph idx="1"/>
          </p:nvPr>
        </p:nvSpPr>
        <p:spPr>
          <a:xfrm>
            <a:off x="457200" y="2057400"/>
            <a:ext cx="8229600" cy="4525963"/>
          </a:xfrm>
        </p:spPr>
        <p:txBody>
          <a:bodyPr>
            <a:normAutofit/>
          </a:bodyPr>
          <a:lstStyle/>
          <a:p>
            <a:pPr algn="ctr">
              <a:buNone/>
            </a:pPr>
            <a:endParaRPr lang="en-US" sz="2000" b="1" u="sng" dirty="0" smtClean="0">
              <a:solidFill>
                <a:srgbClr val="002060"/>
              </a:solidFill>
              <a:latin typeface="Khmer UI" pitchFamily="34" charset="0"/>
              <a:cs typeface="Khmer UI" pitchFamily="34" charset="0"/>
            </a:endParaRPr>
          </a:p>
          <a:p>
            <a:pPr algn="ctr">
              <a:buNone/>
            </a:pPr>
            <a:r>
              <a:rPr lang="en-US" b="1" dirty="0" smtClean="0">
                <a:solidFill>
                  <a:srgbClr val="002060"/>
                </a:solidFill>
                <a:latin typeface="Khmer UI" pitchFamily="34" charset="0"/>
                <a:cs typeface="Khmer UI" pitchFamily="34" charset="0"/>
              </a:rPr>
              <a:t>Zero Percent</a:t>
            </a:r>
          </a:p>
          <a:p>
            <a:pPr algn="ctr">
              <a:buNone/>
            </a:pPr>
            <a:r>
              <a:rPr lang="en-US" sz="2000" b="1" dirty="0" smtClean="0">
                <a:solidFill>
                  <a:srgbClr val="002060"/>
                </a:solidFill>
                <a:latin typeface="Khmer UI" pitchFamily="34" charset="0"/>
                <a:cs typeface="Khmer UI" pitchFamily="34" charset="0"/>
              </a:rPr>
              <a:t>Original 2014 State Water Project Allocation</a:t>
            </a:r>
          </a:p>
          <a:p>
            <a:pPr algn="ctr">
              <a:buNone/>
            </a:pPr>
            <a:endParaRPr lang="en-US" sz="2400" b="1" dirty="0">
              <a:solidFill>
                <a:srgbClr val="002060"/>
              </a:solidFill>
              <a:latin typeface="Khmer UI" pitchFamily="34" charset="0"/>
              <a:cs typeface="Khmer UI" pitchFamily="34" charset="0"/>
            </a:endParaRPr>
          </a:p>
          <a:p>
            <a:pPr algn="ctr">
              <a:buNone/>
            </a:pPr>
            <a:r>
              <a:rPr lang="en-US" b="1" u="sng" dirty="0" smtClean="0">
                <a:solidFill>
                  <a:schemeClr val="tx2">
                    <a:lumMod val="60000"/>
                    <a:lumOff val="40000"/>
                  </a:schemeClr>
                </a:solidFill>
                <a:latin typeface="Khmer UI" pitchFamily="34" charset="0"/>
                <a:cs typeface="Khmer UI" pitchFamily="34" charset="0"/>
              </a:rPr>
              <a:t>Five</a:t>
            </a:r>
          </a:p>
          <a:p>
            <a:pPr algn="ctr">
              <a:buNone/>
            </a:pPr>
            <a:r>
              <a:rPr lang="en-US" sz="2400" b="1" dirty="0" smtClean="0">
                <a:solidFill>
                  <a:schemeClr val="tx2">
                    <a:lumMod val="60000"/>
                    <a:lumOff val="40000"/>
                  </a:schemeClr>
                </a:solidFill>
                <a:latin typeface="Khmer UI" pitchFamily="34" charset="0"/>
                <a:cs typeface="Khmer UI" pitchFamily="34" charset="0"/>
              </a:rPr>
              <a:t>State Water Rights System</a:t>
            </a:r>
          </a:p>
          <a:p>
            <a:pPr algn="ctr">
              <a:buNone/>
            </a:pPr>
            <a:endParaRPr lang="en-US" sz="2000" b="1" dirty="0">
              <a:solidFill>
                <a:srgbClr val="002060"/>
              </a:solidFill>
              <a:latin typeface="Khmer UI" pitchFamily="34" charset="0"/>
              <a:cs typeface="Khmer UI" pitchFamily="34"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cean">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cean">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Ocean">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3674</TotalTime>
  <Words>962</Words>
  <Application>Microsoft Office PowerPoint</Application>
  <PresentationFormat>On-screen Show (4:3)</PresentationFormat>
  <Paragraphs>298</Paragraphs>
  <Slides>55</Slides>
  <Notes>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55</vt:i4>
      </vt:variant>
    </vt:vector>
  </HeadingPairs>
  <TitlesOfParts>
    <vt:vector size="64" baseType="lpstr">
      <vt:lpstr>Arial</vt:lpstr>
      <vt:lpstr>Calibri</vt:lpstr>
      <vt:lpstr>Georgia</vt:lpstr>
      <vt:lpstr>Khmer UI</vt:lpstr>
      <vt:lpstr>Times New Roman</vt:lpstr>
      <vt:lpstr>Ocean</vt:lpstr>
      <vt:lpstr>1_Ocean</vt:lpstr>
      <vt:lpstr>2_Ocean</vt:lpstr>
      <vt:lpstr>Office Theme</vt:lpstr>
      <vt:lpstr>Potable Reuse: A New Water Resource for the Central Coast</vt:lpstr>
      <vt:lpstr>PowerPoint Presentation</vt:lpstr>
      <vt:lpstr>Three Numbers on the Drought</vt:lpstr>
      <vt:lpstr>Three Numbers on the Drought</vt:lpstr>
      <vt:lpstr>PowerPoint Presentation</vt:lpstr>
      <vt:lpstr>PowerPoint Presentation</vt:lpstr>
      <vt:lpstr>State Water Project Allocations</vt:lpstr>
      <vt:lpstr>State Water Project</vt:lpstr>
      <vt:lpstr>Three Numbers on the Drought</vt:lpstr>
      <vt:lpstr>State Water Rights System</vt:lpstr>
      <vt:lpstr>PowerPoint Presentation</vt:lpstr>
      <vt:lpstr>Three Numbers on the Drought</vt:lpstr>
      <vt:lpstr>Three Numbers on the Drought</vt:lpstr>
      <vt:lpstr>What About Cachuma?</vt:lpstr>
      <vt:lpstr>What About Cachuma?</vt:lpstr>
      <vt:lpstr>Three Numbers on the Drought</vt:lpstr>
      <vt:lpstr>Intensifying Impacts of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Orange County Water District Groundwater Replenishment System</vt:lpstr>
      <vt:lpstr>City of San Diego Pure Water Program</vt:lpstr>
      <vt:lpstr>PowerPoint Presentation</vt:lpstr>
      <vt:lpstr>How Much Purified Water Can We Produce?</vt:lpstr>
      <vt:lpstr>PowerPoint Presentation</vt:lpstr>
      <vt:lpstr>Questions?</vt:lpstr>
      <vt:lpstr>More Information</vt:lpstr>
    </vt:vector>
  </TitlesOfParts>
  <Company>Windows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Potable Reuse: A New Water Resource for the Central Coast</dc:title>
  <dc:creator>Hawkins</dc:creator>
  <cp:lastModifiedBy>Jewel Snavely</cp:lastModifiedBy>
  <cp:revision>56</cp:revision>
  <dcterms:created xsi:type="dcterms:W3CDTF">2015-10-10T22:30:15Z</dcterms:created>
  <dcterms:modified xsi:type="dcterms:W3CDTF">2015-10-19T18:54:58Z</dcterms:modified>
</cp:coreProperties>
</file>