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84" r:id="rId1"/>
  </p:sldMasterIdLst>
  <p:notesMasterIdLst>
    <p:notesMasterId r:id="rId37"/>
  </p:notesMasterIdLst>
  <p:sldIdLst>
    <p:sldId id="263" r:id="rId2"/>
    <p:sldId id="256" r:id="rId3"/>
    <p:sldId id="257" r:id="rId4"/>
    <p:sldId id="258" r:id="rId5"/>
    <p:sldId id="259" r:id="rId6"/>
    <p:sldId id="260" r:id="rId7"/>
    <p:sldId id="264" r:id="rId8"/>
    <p:sldId id="265" r:id="rId9"/>
    <p:sldId id="266" r:id="rId10"/>
    <p:sldId id="271" r:id="rId11"/>
    <p:sldId id="272" r:id="rId12"/>
    <p:sldId id="273" r:id="rId13"/>
    <p:sldId id="270" r:id="rId14"/>
    <p:sldId id="448" r:id="rId15"/>
    <p:sldId id="282" r:id="rId16"/>
    <p:sldId id="561" r:id="rId17"/>
    <p:sldId id="563" r:id="rId18"/>
    <p:sldId id="275" r:id="rId19"/>
    <p:sldId id="276" r:id="rId20"/>
    <p:sldId id="274" r:id="rId21"/>
    <p:sldId id="277" r:id="rId22"/>
    <p:sldId id="564" r:id="rId23"/>
    <p:sldId id="569" r:id="rId24"/>
    <p:sldId id="570" r:id="rId25"/>
    <p:sldId id="571" r:id="rId26"/>
    <p:sldId id="572" r:id="rId27"/>
    <p:sldId id="573" r:id="rId28"/>
    <p:sldId id="459" r:id="rId29"/>
    <p:sldId id="460" r:id="rId30"/>
    <p:sldId id="461" r:id="rId31"/>
    <p:sldId id="462" r:id="rId32"/>
    <p:sldId id="567" r:id="rId33"/>
    <p:sldId id="568" r:id="rId34"/>
    <p:sldId id="261" r:id="rId35"/>
    <p:sldId id="565" r:id="rId3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30"/>
    <p:restoredTop sz="94731"/>
  </p:normalViewPr>
  <p:slideViewPr>
    <p:cSldViewPr snapToGrid="0">
      <p:cViewPr varScale="1">
        <p:scale>
          <a:sx n="185" d="100"/>
          <a:sy n="185" d="100"/>
        </p:scale>
        <p:origin x="632"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docs.google.com/forms/d/e/1FAIpQLSdfuxzkDJ5HK7a9TvgwumSfUMdhM7GIm_kec00wvfQHZtu6WQ/viewform?usp=sf_link"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docs.google.com/document/d/11QOvRE_4jdKs80JRNb4ROIfzYYB0YqAqXMwrIPzub4E/mobilebasic#cmnt_ref2"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05770A-088D-1943-A5EA-30095BB47792}" type="slidenum">
              <a:rPr lang="en-US" smtClean="0"/>
              <a:t>1</a:t>
            </a:fld>
            <a:endParaRPr lang="en-US"/>
          </a:p>
        </p:txBody>
      </p:sp>
    </p:spTree>
    <p:extLst>
      <p:ext uri="{BB962C8B-B14F-4D97-AF65-F5344CB8AC3E}">
        <p14:creationId xmlns:p14="http://schemas.microsoft.com/office/powerpoint/2010/main" val="565436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(SEIU endorsed federal GND)</a:t>
            </a:r>
          </a:p>
          <a:p>
            <a:endParaRPr lang="en-US" dirty="0"/>
          </a:p>
        </p:txBody>
      </p:sp>
      <p:sp>
        <p:nvSpPr>
          <p:cNvPr id="4" name="Slide Number Placeholder 3"/>
          <p:cNvSpPr>
            <a:spLocks noGrp="1"/>
          </p:cNvSpPr>
          <p:nvPr>
            <p:ph type="sldNum" sz="quarter" idx="10"/>
          </p:nvPr>
        </p:nvSpPr>
        <p:spPr/>
        <p:txBody>
          <a:bodyPr/>
          <a:lstStyle/>
          <a:p>
            <a:fld id="{6B05770A-088D-1943-A5EA-30095BB47792}" type="slidenum">
              <a:rPr lang="en-US" smtClean="0"/>
              <a:t>12</a:t>
            </a:fld>
            <a:endParaRPr lang="en-US"/>
          </a:p>
        </p:txBody>
      </p:sp>
    </p:spTree>
    <p:extLst>
      <p:ext uri="{BB962C8B-B14F-4D97-AF65-F5344CB8AC3E}">
        <p14:creationId xmlns:p14="http://schemas.microsoft.com/office/powerpoint/2010/main" val="97114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 the CA State Legislature as of January 2020</a:t>
            </a:r>
          </a:p>
        </p:txBody>
      </p:sp>
      <p:sp>
        <p:nvSpPr>
          <p:cNvPr id="4" name="Slide Number Placeholder 3"/>
          <p:cNvSpPr>
            <a:spLocks noGrp="1"/>
          </p:cNvSpPr>
          <p:nvPr>
            <p:ph type="sldNum" sz="quarter" idx="10"/>
          </p:nvPr>
        </p:nvSpPr>
        <p:spPr/>
        <p:txBody>
          <a:bodyPr/>
          <a:lstStyle/>
          <a:p>
            <a:fld id="{6B05770A-088D-1943-A5EA-30095BB47792}" type="slidenum">
              <a:rPr lang="en-US" smtClean="0"/>
              <a:t>14</a:t>
            </a:fld>
            <a:endParaRPr lang="en-US"/>
          </a:p>
        </p:txBody>
      </p:sp>
    </p:spTree>
    <p:extLst>
      <p:ext uri="{BB962C8B-B14F-4D97-AF65-F5344CB8AC3E}">
        <p14:creationId xmlns:p14="http://schemas.microsoft.com/office/powerpoint/2010/main" val="1698952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Require UCSB to install solar panels on all school owned buildings and transition to 100% renewable energy over 10 years </a:t>
            </a:r>
            <a:r>
              <a:rPr lang="en-US" sz="1200" u="none" strike="noStrike" kern="1200" dirty="0">
                <a:solidFill>
                  <a:schemeClr val="tx1"/>
                </a:solidFill>
                <a:effectLst/>
                <a:latin typeface="+mn-lt"/>
                <a:ea typeface="+mn-ea"/>
                <a:cs typeface="+mn-cs"/>
              </a:rPr>
              <a:t>Solar panels on the houses and university buildings. </a:t>
            </a:r>
            <a:endParaRPr lang="en-US" sz="105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Wind turbines on the cliffs and in ocean where there are higher wind speeds</a:t>
            </a:r>
            <a:endParaRPr lang="en-US" sz="105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Tidal power, can place under wind turbines in ocean</a:t>
            </a:r>
            <a:endParaRPr lang="en-US" sz="105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Make sure to put tidal power in areas that won't impact wildlife  </a:t>
            </a:r>
            <a:endParaRPr lang="en-US" sz="105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Cut ties with oil companies   </a:t>
            </a:r>
            <a:endParaRPr lang="en-US" sz="1050" u="none" strike="noStrike"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B05770A-088D-1943-A5EA-30095BB47792}" type="slidenum">
              <a:rPr lang="en-US" smtClean="0"/>
              <a:t>15</a:t>
            </a:fld>
            <a:endParaRPr lang="en-US"/>
          </a:p>
        </p:txBody>
      </p:sp>
    </p:spTree>
    <p:extLst>
      <p:ext uri="{BB962C8B-B14F-4D97-AF65-F5344CB8AC3E}">
        <p14:creationId xmlns:p14="http://schemas.microsoft.com/office/powerpoint/2010/main" val="3277351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a:extLst>
              <a:ext uri="{FF2B5EF4-FFF2-40B4-BE49-F238E27FC236}">
                <a16:creationId xmlns:a16="http://schemas.microsoft.com/office/drawing/2014/main" id="{45FA618B-9270-B44D-9595-8059C8A2FAF0}"/>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9CC64937-BA2D-AB41-89EF-811EA00CCE90}"/>
              </a:ext>
            </a:extLst>
          </p:cNvPr>
          <p:cNvSpPr>
            <a:spLocks noGrp="1"/>
          </p:cNvSpPr>
          <p:nvPr>
            <p:ph type="body" idx="1"/>
          </p:nvPr>
        </p:nvSpPr>
        <p:spPr/>
        <p:txBody>
          <a:bodyPr>
            <a:normAutofit fontScale="62500" lnSpcReduction="20000"/>
          </a:bodyPr>
          <a:lstStyle/>
          <a:p>
            <a:pPr eaLnBrk="1" fontAlgn="auto" hangingPunct="1">
              <a:spcBef>
                <a:spcPts val="0"/>
              </a:spcBef>
              <a:spcAft>
                <a:spcPts val="0"/>
              </a:spcAft>
              <a:defRPr/>
            </a:pPr>
            <a:r>
              <a:rPr lang="en-US" sz="1800" kern="1200" dirty="0">
                <a:solidFill>
                  <a:schemeClr val="tx1"/>
                </a:solidFill>
                <a:effectLst/>
                <a:latin typeface="+mn-lt"/>
                <a:ea typeface="+mn-ea"/>
                <a:cs typeface="+mn-cs"/>
              </a:rPr>
              <a:t>A number of additional far reaching frameworks have emerged in response to the Green New Deal in order to push our thinking and action even further in the direction of dramatic social change. For example, a movement of Indigenous community leaders called the Red Nation has proposed The Red Deal as a call for action beyond the scope of the US colonial state. It is a program for Indigenous liberation, life, and land—an affirmation that colonialism and capitalism must be overturned for this planet to be habitable for human and other-than-human relatives to live dignified lives. For example, the Red Deal advocates for the divestment from policing, prisons, and military institutions to achieve an end to the occupation of Indigenous lands by those inherently violent institutions. The Red Deal advocates for free health care (including mental health services) for everyone, as a step toward healing our bodies. And the Red Deal embraces the enforcement of Indigenous treaty rights, the protection of Native peoples’ sacred sites, an end to capitalism, and support for multi-species caretaking, all as a means toward healing our planet. What reasonable person could argue with that? </a:t>
            </a:r>
            <a:r>
              <a:rPr lang="en-US" sz="1800" kern="1200" dirty="0">
                <a:solidFill>
                  <a:schemeClr val="tx1"/>
                </a:solidFill>
                <a:effectLst/>
                <a:latin typeface="+mn-lt"/>
                <a:ea typeface="+mn-ea"/>
                <a:cs typeface="+mn-cs"/>
                <a:sym typeface="Wingdings" pitchFamily="2" charset="2"/>
              </a:rPr>
              <a:t></a:t>
            </a:r>
            <a:r>
              <a:rPr lang="en-US" sz="1800" kern="1200" dirty="0">
                <a:solidFill>
                  <a:schemeClr val="tx1"/>
                </a:solidFill>
                <a:effectLst/>
                <a:latin typeface="+mn-lt"/>
                <a:ea typeface="+mn-ea"/>
                <a:cs typeface="+mn-cs"/>
              </a:rPr>
              <a:t> </a:t>
            </a:r>
          </a:p>
          <a:p>
            <a:r>
              <a:rPr lang="en-US" sz="1800" kern="1200" dirty="0">
                <a:solidFill>
                  <a:schemeClr val="tx1"/>
                </a:solidFill>
                <a:effectLst/>
                <a:latin typeface="+mn-lt"/>
                <a:ea typeface="+mn-ea"/>
                <a:cs typeface="+mn-cs"/>
              </a:rPr>
              <a:t>So the next time someone asks you on the street, “Hey! Can you think of any ideas for promoting deep and dramatic change to usher in a new and substantially more equitable and just environmental and climate reality?” you can tell them all about the many Green New Deals, the Red Deal, and the Red Black &amp; Green New Deal, and you can get fired up about supporting these plans and creating a plan for your own community as well.</a:t>
            </a:r>
          </a:p>
        </p:txBody>
      </p:sp>
      <p:sp>
        <p:nvSpPr>
          <p:cNvPr id="79875" name="Slide Number Placeholder 3">
            <a:extLst>
              <a:ext uri="{FF2B5EF4-FFF2-40B4-BE49-F238E27FC236}">
                <a16:creationId xmlns:a16="http://schemas.microsoft.com/office/drawing/2014/main" id="{2B707186-2DA2-894A-B0BD-8AAD92575EF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E9B8BD3-033B-CA49-B976-AE49C90D5B28}" type="slidenum">
              <a:rPr lang="en-US" altLang="en-US" smtClean="0"/>
              <a:pPr/>
              <a:t>16</a:t>
            </a:fld>
            <a:endParaRPr lang="en-US" altLang="en-US"/>
          </a:p>
        </p:txBody>
      </p:sp>
    </p:spTree>
    <p:extLst>
      <p:ext uri="{BB962C8B-B14F-4D97-AF65-F5344CB8AC3E}">
        <p14:creationId xmlns:p14="http://schemas.microsoft.com/office/powerpoint/2010/main" val="784081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Red Deal is not a counter program of the [Green New Deal]. It’s a call for action beyond the scope of the US colonial state. It’s a program for Indigenous liberation, life, and land—an affirmation that colonialism and capitalism must be overturned for this planet to be habitable for human and other-than-human relatives to live dignified lives.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End the Occupation</a:t>
            </a:r>
            <a:r>
              <a:rPr lang="en-US" sz="1200" kern="1200" dirty="0">
                <a:solidFill>
                  <a:schemeClr val="tx1"/>
                </a:solidFill>
                <a:effectLst/>
                <a:latin typeface="+mn-lt"/>
                <a:ea typeface="+mn-ea"/>
                <a:cs typeface="+mn-cs"/>
              </a:rPr>
              <a:t>: divest from the following police and military institutions</a:t>
            </a:r>
          </a:p>
          <a:p>
            <a:endParaRPr lang="en-US" dirty="0"/>
          </a:p>
        </p:txBody>
      </p:sp>
      <p:sp>
        <p:nvSpPr>
          <p:cNvPr id="4" name="Slide Number Placeholder 3"/>
          <p:cNvSpPr>
            <a:spLocks noGrp="1"/>
          </p:cNvSpPr>
          <p:nvPr>
            <p:ph type="sldNum" sz="quarter" idx="10"/>
          </p:nvPr>
        </p:nvSpPr>
        <p:spPr/>
        <p:txBody>
          <a:bodyPr/>
          <a:lstStyle/>
          <a:p>
            <a:fld id="{6B05770A-088D-1943-A5EA-30095BB47792}" type="slidenum">
              <a:rPr lang="en-US" smtClean="0"/>
              <a:t>17</a:t>
            </a:fld>
            <a:endParaRPr lang="en-US"/>
          </a:p>
        </p:txBody>
      </p:sp>
    </p:spTree>
    <p:extLst>
      <p:ext uri="{BB962C8B-B14F-4D97-AF65-F5344CB8AC3E}">
        <p14:creationId xmlns:p14="http://schemas.microsoft.com/office/powerpoint/2010/main" val="1756510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Heal Our Bodies</a:t>
            </a:r>
            <a:r>
              <a:rPr lang="en-US" sz="1200" kern="1200" dirty="0">
                <a:solidFill>
                  <a:schemeClr val="tx1"/>
                </a:solidFill>
                <a:effectLst/>
                <a:latin typeface="+mn-lt"/>
                <a:ea typeface="+mn-ea"/>
                <a:cs typeface="+mn-cs"/>
              </a:rPr>
              <a:t>: reinvest in the following institutions and services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Two spirit is a pan-Indigenous term used in North America to refer to Indigenous folks who are a third gender category, gender nonconforming.</a:t>
            </a:r>
          </a:p>
          <a:p>
            <a:endParaRPr lang="en-US" dirty="0"/>
          </a:p>
        </p:txBody>
      </p:sp>
      <p:sp>
        <p:nvSpPr>
          <p:cNvPr id="4" name="Slide Number Placeholder 3"/>
          <p:cNvSpPr>
            <a:spLocks noGrp="1"/>
          </p:cNvSpPr>
          <p:nvPr>
            <p:ph type="sldNum" sz="quarter" idx="10"/>
          </p:nvPr>
        </p:nvSpPr>
        <p:spPr/>
        <p:txBody>
          <a:bodyPr/>
          <a:lstStyle/>
          <a:p>
            <a:fld id="{6B05770A-088D-1943-A5EA-30095BB47792}" type="slidenum">
              <a:rPr lang="en-US" smtClean="0"/>
              <a:t>18</a:t>
            </a:fld>
            <a:endParaRPr lang="en-US"/>
          </a:p>
        </p:txBody>
      </p:sp>
    </p:spTree>
    <p:extLst>
      <p:ext uri="{BB962C8B-B14F-4D97-AF65-F5344CB8AC3E}">
        <p14:creationId xmlns:p14="http://schemas.microsoft.com/office/powerpoint/2010/main" val="24391601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Heal Our Planet</a:t>
            </a:r>
            <a:r>
              <a:rPr lang="en-US" sz="1200" kern="1200" dirty="0">
                <a:solidFill>
                  <a:schemeClr val="tx1"/>
                </a:solidFill>
                <a:effectLst/>
                <a:latin typeface="+mn-lt"/>
                <a:ea typeface="+mn-ea"/>
                <a:cs typeface="+mn-cs"/>
              </a:rPr>
              <a:t>: create jobs by reinvesting in the following.</a:t>
            </a:r>
            <a:r>
              <a:rPr lang="en-US" dirty="0"/>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So as you can see, this Red Deal Plan is quite comprehensive. Here’s another important point: Indigenous peoples are 5% of the world’s population but protect 80% of the world’s biodiversity and manage/own 35% of the world’s intact forests. THEREFORE, Defending Indigenous communities and territories and sovereignty is one of the best ways to defend the climate and global ecosystems.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B05770A-088D-1943-A5EA-30095BB47792}" type="slidenum">
              <a:rPr lang="en-US" smtClean="0"/>
              <a:t>19</a:t>
            </a:fld>
            <a:endParaRPr lang="en-US"/>
          </a:p>
        </p:txBody>
      </p:sp>
    </p:spTree>
    <p:extLst>
      <p:ext uri="{BB962C8B-B14F-4D97-AF65-F5344CB8AC3E}">
        <p14:creationId xmlns:p14="http://schemas.microsoft.com/office/powerpoint/2010/main" val="33400791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Heal Our Bodies</a:t>
            </a:r>
            <a:r>
              <a:rPr lang="en-US" sz="1200" kern="1200" dirty="0">
                <a:solidFill>
                  <a:schemeClr val="tx1"/>
                </a:solidFill>
                <a:effectLst/>
                <a:latin typeface="+mn-lt"/>
                <a:ea typeface="+mn-ea"/>
                <a:cs typeface="+mn-cs"/>
              </a:rPr>
              <a:t>: reinvest in the following institutions and services </a:t>
            </a:r>
          </a:p>
          <a:p>
            <a:endParaRPr lang="en-US" dirty="0"/>
          </a:p>
        </p:txBody>
      </p:sp>
      <p:sp>
        <p:nvSpPr>
          <p:cNvPr id="4" name="Slide Number Placeholder 3"/>
          <p:cNvSpPr>
            <a:spLocks noGrp="1"/>
          </p:cNvSpPr>
          <p:nvPr>
            <p:ph type="sldNum" sz="quarter" idx="10"/>
          </p:nvPr>
        </p:nvSpPr>
        <p:spPr/>
        <p:txBody>
          <a:bodyPr/>
          <a:lstStyle/>
          <a:p>
            <a:fld id="{6B05770A-088D-1943-A5EA-30095BB47792}" type="slidenum">
              <a:rPr lang="en-US" smtClean="0"/>
              <a:t>20</a:t>
            </a:fld>
            <a:endParaRPr lang="en-US"/>
          </a:p>
        </p:txBody>
      </p:sp>
    </p:spTree>
    <p:extLst>
      <p:ext uri="{BB962C8B-B14F-4D97-AF65-F5344CB8AC3E}">
        <p14:creationId xmlns:p14="http://schemas.microsoft.com/office/powerpoint/2010/main" val="23794527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05770A-088D-1943-A5EA-30095BB47792}" type="slidenum">
              <a:rPr lang="en-US" smtClean="0"/>
              <a:t>21</a:t>
            </a:fld>
            <a:endParaRPr lang="en-US"/>
          </a:p>
        </p:txBody>
      </p:sp>
    </p:spTree>
    <p:extLst>
      <p:ext uri="{BB962C8B-B14F-4D97-AF65-F5344CB8AC3E}">
        <p14:creationId xmlns:p14="http://schemas.microsoft.com/office/powerpoint/2010/main" val="33400791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kern="1200" dirty="0">
                <a:solidFill>
                  <a:schemeClr val="tx1"/>
                </a:solidFill>
                <a:effectLst/>
                <a:latin typeface="+mn-lt"/>
                <a:ea typeface="+mn-ea"/>
                <a:cs typeface="+mn-cs"/>
              </a:rPr>
              <a:t>The Red, Black &amp; Green New Deal (RBGND) is a proposal and project of the Movement for Black Lives that is focused on protecting and strengthening six key pillars that advocates hope will create a sustainable future: democracy, economy, labor, land, energy and water. The main goal is to address the climate crisis by investing in Black communities while repairing past harms. </a:t>
            </a:r>
          </a:p>
          <a:p>
            <a:r>
              <a:rPr lang="en-US" sz="1100" kern="1200" dirty="0">
                <a:solidFill>
                  <a:schemeClr val="tx1"/>
                </a:solidFill>
                <a:effectLst/>
                <a:latin typeface="+mn-lt"/>
                <a:ea typeface="+mn-ea"/>
                <a:cs typeface="+mn-cs"/>
              </a:rPr>
              <a:t>So the next time someone asks you on the street, “Hey! Can you think of any ideas for promoting deep and dramatic change to usher in a new and substantially more equitable and just environmental and climate reality?” you can tell them all about the many Green New Deals, the Red Deal, and the Red Black &amp; Green New Deal, and you can get fired up about supporting these plans and creating a plan for your own community as well.</a:t>
            </a:r>
          </a:p>
          <a:p>
            <a:endParaRPr lang="en-US" dirty="0"/>
          </a:p>
        </p:txBody>
      </p:sp>
    </p:spTree>
    <p:extLst>
      <p:ext uri="{BB962C8B-B14F-4D97-AF65-F5344CB8AC3E}">
        <p14:creationId xmlns:p14="http://schemas.microsoft.com/office/powerpoint/2010/main" val="2874106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69e92e4a5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69e92e4a5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80875bb7ad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80875bb7ad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80875bb7a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80875bb7a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t>House meetings are a perfect example of grassroots organizing: we go to our communities to discuss the needs of the people and bring these demands to our decision makers.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80875bb7ad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80875bb7ad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80875bb7ad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80875bb7ad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457200" lvl="0" indent="-304800" algn="l" rtl="0">
              <a:lnSpc>
                <a:spcPct val="115000"/>
              </a:lnSpc>
              <a:spcBef>
                <a:spcPts val="0"/>
              </a:spcBef>
              <a:spcAft>
                <a:spcPts val="0"/>
              </a:spcAft>
              <a:buClr>
                <a:schemeClr val="dk1"/>
              </a:buClr>
              <a:buSzPts val="1200"/>
              <a:buFont typeface="Cambria"/>
              <a:buChar char="●"/>
            </a:pPr>
            <a:r>
              <a:rPr lang="en" sz="1200">
                <a:solidFill>
                  <a:schemeClr val="dk1"/>
                </a:solidFill>
                <a:latin typeface="Cambria"/>
                <a:ea typeface="Cambria"/>
                <a:cs typeface="Cambria"/>
                <a:sym typeface="Cambria"/>
              </a:rPr>
              <a:t>Outreach is easy: all you have to do is reach out to a small group (5-10) of friends, family, and co-workers. </a:t>
            </a:r>
            <a:endParaRPr sz="1200">
              <a:solidFill>
                <a:schemeClr val="dk1"/>
              </a:solidFill>
              <a:latin typeface="Cambria"/>
              <a:ea typeface="Cambria"/>
              <a:cs typeface="Cambria"/>
              <a:sym typeface="Cambria"/>
            </a:endParaRPr>
          </a:p>
          <a:p>
            <a:pPr marL="914400" lvl="1" indent="-304800" algn="l" rtl="0">
              <a:lnSpc>
                <a:spcPct val="115000"/>
              </a:lnSpc>
              <a:spcBef>
                <a:spcPts val="0"/>
              </a:spcBef>
              <a:spcAft>
                <a:spcPts val="0"/>
              </a:spcAft>
              <a:buClr>
                <a:schemeClr val="dk1"/>
              </a:buClr>
              <a:buSzPts val="1200"/>
              <a:buFont typeface="Cambria"/>
              <a:buChar char="○"/>
            </a:pPr>
            <a:r>
              <a:rPr lang="en" sz="1200">
                <a:solidFill>
                  <a:schemeClr val="dk1"/>
                </a:solidFill>
                <a:latin typeface="Cambria"/>
                <a:ea typeface="Cambria"/>
                <a:cs typeface="Cambria"/>
                <a:sym typeface="Cambria"/>
              </a:rPr>
              <a:t>Big turnout pushes are not necessary for house meetings; only 5-12 people needed for successful outcomes. </a:t>
            </a:r>
            <a:endParaRPr sz="1200">
              <a:solidFill>
                <a:schemeClr val="dk1"/>
              </a:solidFill>
              <a:latin typeface="Cambria"/>
              <a:ea typeface="Cambria"/>
              <a:cs typeface="Cambria"/>
              <a:sym typeface="Cambria"/>
            </a:endParaRPr>
          </a:p>
          <a:p>
            <a:pPr marL="457200" lvl="0" indent="-304800" algn="l" rtl="0">
              <a:lnSpc>
                <a:spcPct val="115000"/>
              </a:lnSpc>
              <a:spcBef>
                <a:spcPts val="0"/>
              </a:spcBef>
              <a:spcAft>
                <a:spcPts val="0"/>
              </a:spcAft>
              <a:buClr>
                <a:schemeClr val="dk1"/>
              </a:buClr>
              <a:buSzPts val="1200"/>
              <a:buFont typeface="Cambria"/>
              <a:buChar char="●"/>
            </a:pPr>
            <a:r>
              <a:rPr lang="en" sz="1200">
                <a:solidFill>
                  <a:schemeClr val="dk1"/>
                </a:solidFill>
                <a:latin typeface="Cambria"/>
                <a:ea typeface="Cambria"/>
                <a:cs typeface="Cambria"/>
                <a:sym typeface="Cambria"/>
              </a:rPr>
              <a:t>If you are facilitating, you should choose an accessible date, time, and location with that small group. An accessible time, for example, would be 6/7PM - after the working day.</a:t>
            </a:r>
            <a:endParaRPr sz="1200">
              <a:solidFill>
                <a:schemeClr val="dk1"/>
              </a:solidFill>
              <a:latin typeface="Cambria"/>
              <a:ea typeface="Cambria"/>
              <a:cs typeface="Cambria"/>
              <a:sym typeface="Cambria"/>
            </a:endParaRPr>
          </a:p>
          <a:p>
            <a:pPr marL="457200" lvl="0" indent="-304800" algn="l" rtl="0">
              <a:lnSpc>
                <a:spcPct val="115000"/>
              </a:lnSpc>
              <a:spcBef>
                <a:spcPts val="0"/>
              </a:spcBef>
              <a:spcAft>
                <a:spcPts val="0"/>
              </a:spcAft>
              <a:buClr>
                <a:schemeClr val="dk1"/>
              </a:buClr>
              <a:buSzPts val="1200"/>
              <a:buFont typeface="Cambria"/>
              <a:buChar char="●"/>
            </a:pPr>
            <a:r>
              <a:rPr lang="en" sz="1200">
                <a:solidFill>
                  <a:schemeClr val="dk1"/>
                </a:solidFill>
                <a:latin typeface="Cambria"/>
                <a:ea typeface="Cambria"/>
                <a:cs typeface="Cambria"/>
                <a:sym typeface="Cambria"/>
              </a:rPr>
              <a:t>Until COVID19 is over,  we should host online conversations using free tools like google hangouts or zoom. During the meeting, </a:t>
            </a:r>
            <a:endParaRPr sz="1200">
              <a:solidFill>
                <a:schemeClr val="dk1"/>
              </a:solidFill>
              <a:latin typeface="Cambria"/>
              <a:ea typeface="Cambria"/>
              <a:cs typeface="Cambria"/>
              <a:sym typeface="Cambria"/>
            </a:endParaRPr>
          </a:p>
          <a:p>
            <a:pPr marL="457200" lvl="0" indent="-304800" algn="l" rtl="0">
              <a:lnSpc>
                <a:spcPct val="115000"/>
              </a:lnSpc>
              <a:spcBef>
                <a:spcPts val="0"/>
              </a:spcBef>
              <a:spcAft>
                <a:spcPts val="0"/>
              </a:spcAft>
              <a:buClr>
                <a:schemeClr val="dk1"/>
              </a:buClr>
              <a:buSzPts val="1200"/>
              <a:buFont typeface="Cambria"/>
              <a:buChar char="●"/>
            </a:pPr>
            <a:r>
              <a:rPr lang="en" sz="1200">
                <a:solidFill>
                  <a:schemeClr val="dk1"/>
                </a:solidFill>
                <a:latin typeface="Cambria"/>
                <a:ea typeface="Cambria"/>
                <a:cs typeface="Cambria"/>
                <a:sym typeface="Cambria"/>
              </a:rPr>
              <a:t>make sure to share background info: If this is the first time people have heard the terms ‘Green New Deal’ or ‘Just Transition’, make sure to explain what all this means! Never assume that everyone automatically knows. </a:t>
            </a:r>
            <a:endParaRPr sz="1200">
              <a:solidFill>
                <a:schemeClr val="dk1"/>
              </a:solidFill>
              <a:latin typeface="Cambria"/>
              <a:ea typeface="Cambria"/>
              <a:cs typeface="Cambria"/>
              <a:sym typeface="Cambria"/>
            </a:endParaRPr>
          </a:p>
          <a:p>
            <a:pPr marL="457200" lvl="0" indent="-304800" algn="l" rtl="0">
              <a:lnSpc>
                <a:spcPct val="115000"/>
              </a:lnSpc>
              <a:spcBef>
                <a:spcPts val="0"/>
              </a:spcBef>
              <a:spcAft>
                <a:spcPts val="0"/>
              </a:spcAft>
              <a:buClr>
                <a:schemeClr val="dk1"/>
              </a:buClr>
              <a:buSzPts val="1200"/>
              <a:buFont typeface="Cambria"/>
              <a:buChar char="●"/>
            </a:pPr>
            <a:r>
              <a:rPr lang="en" sz="1200">
                <a:solidFill>
                  <a:schemeClr val="dk1"/>
                </a:solidFill>
                <a:latin typeface="Cambria"/>
                <a:ea typeface="Cambria"/>
                <a:cs typeface="Cambria"/>
                <a:sym typeface="Cambria"/>
              </a:rPr>
              <a:t>This is an opportunity to find out what our communities want to see in a regional Green New Deal, so listen and learn!</a:t>
            </a:r>
            <a:endParaRPr sz="1200">
              <a:solidFill>
                <a:schemeClr val="dk1"/>
              </a:solidFill>
              <a:latin typeface="Cambria"/>
              <a:ea typeface="Cambria"/>
              <a:cs typeface="Cambria"/>
              <a:sym typeface="Cambria"/>
            </a:endParaRPr>
          </a:p>
          <a:p>
            <a:pPr marL="457200" lvl="0" indent="-292100" algn="l" rtl="0">
              <a:lnSpc>
                <a:spcPct val="115000"/>
              </a:lnSpc>
              <a:spcBef>
                <a:spcPts val="0"/>
              </a:spcBef>
              <a:spcAft>
                <a:spcPts val="0"/>
              </a:spcAft>
              <a:buClr>
                <a:schemeClr val="dk1"/>
              </a:buClr>
              <a:buSzPts val="1000"/>
              <a:buFont typeface="Cambria"/>
              <a:buChar char="●"/>
            </a:pPr>
            <a:r>
              <a:rPr lang="en" sz="1200">
                <a:solidFill>
                  <a:schemeClr val="dk1"/>
                </a:solidFill>
                <a:latin typeface="Cambria"/>
                <a:ea typeface="Cambria"/>
                <a:cs typeface="Cambria"/>
                <a:sym typeface="Cambria"/>
              </a:rPr>
              <a:t>Also make sure to take notes: Either take notes yourself or choose someone to take notes. Be sure to capture the main ideas, questions, concerns, and goals (but don’t worry about detailed conversations).</a:t>
            </a:r>
            <a:endParaRPr sz="1200">
              <a:solidFill>
                <a:schemeClr val="dk1"/>
              </a:solidFill>
              <a:latin typeface="Cambria"/>
              <a:ea typeface="Cambria"/>
              <a:cs typeface="Cambria"/>
              <a:sym typeface="Cambria"/>
            </a:endParaRPr>
          </a:p>
          <a:p>
            <a:pPr marL="457200" lvl="0" indent="-292100" algn="l" rtl="0">
              <a:lnSpc>
                <a:spcPct val="115000"/>
              </a:lnSpc>
              <a:spcBef>
                <a:spcPts val="0"/>
              </a:spcBef>
              <a:spcAft>
                <a:spcPts val="0"/>
              </a:spcAft>
              <a:buClr>
                <a:schemeClr val="dk1"/>
              </a:buClr>
              <a:buSzPts val="1000"/>
              <a:buFont typeface="Cambria"/>
              <a:buChar char="●"/>
            </a:pPr>
            <a:r>
              <a:rPr lang="en" sz="1200">
                <a:solidFill>
                  <a:schemeClr val="dk1"/>
                </a:solidFill>
                <a:latin typeface="Cambria"/>
                <a:ea typeface="Cambria"/>
                <a:cs typeface="Cambria"/>
                <a:sym typeface="Cambria"/>
              </a:rPr>
              <a:t>Once the house meeting is over, while the conversation is still fresh in your mind, fill out the </a:t>
            </a:r>
            <a:r>
              <a:rPr lang="en" sz="1200" u="sng">
                <a:solidFill>
                  <a:schemeClr val="dk1"/>
                </a:solidFill>
                <a:latin typeface="Cambria"/>
                <a:ea typeface="Cambria"/>
                <a:cs typeface="Cambria"/>
                <a:sym typeface="Cambria"/>
                <a:hlinkClick r:id="rId3">
                  <a:extLst>
                    <a:ext uri="{A12FA001-AC4F-418D-AE19-62706E023703}">
                      <ahyp:hlinkClr xmlns:ahyp="http://schemas.microsoft.com/office/drawing/2018/hyperlinkcolor" val="tx"/>
                    </a:ext>
                  </a:extLst>
                </a:hlinkClick>
              </a:rPr>
              <a:t>post-house meeting survey</a:t>
            </a:r>
            <a:r>
              <a:rPr lang="en" sz="1200">
                <a:solidFill>
                  <a:schemeClr val="dk1"/>
                </a:solidFill>
                <a:latin typeface="Cambria"/>
                <a:ea typeface="Cambria"/>
                <a:cs typeface="Cambria"/>
                <a:sym typeface="Cambria"/>
              </a:rPr>
              <a:t> (or have the notetaker fill it out).</a:t>
            </a:r>
            <a:endParaRPr sz="1200">
              <a:solidFill>
                <a:schemeClr val="dk1"/>
              </a:solidFill>
              <a:latin typeface="Cambria"/>
              <a:ea typeface="Cambria"/>
              <a:cs typeface="Cambria"/>
              <a:sym typeface="Cambria"/>
            </a:endParaRPr>
          </a:p>
          <a:p>
            <a:pPr marL="457200" lvl="0" indent="-304800" algn="l" rtl="0">
              <a:lnSpc>
                <a:spcPct val="115000"/>
              </a:lnSpc>
              <a:spcBef>
                <a:spcPts val="0"/>
              </a:spcBef>
              <a:spcAft>
                <a:spcPts val="0"/>
              </a:spcAft>
              <a:buClr>
                <a:schemeClr val="dk1"/>
              </a:buClr>
              <a:buSzPts val="1200"/>
              <a:buFont typeface="Cambria"/>
              <a:buChar char="●"/>
            </a:pPr>
            <a:r>
              <a:rPr lang="en" sz="1200">
                <a:solidFill>
                  <a:schemeClr val="dk1"/>
                </a:solidFill>
                <a:latin typeface="Cambria"/>
                <a:ea typeface="Cambria"/>
                <a:cs typeface="Cambria"/>
                <a:sym typeface="Cambria"/>
              </a:rPr>
              <a:t>After you’ve hosted a house meeting, reach out to your friends, family, neighbors and/or co-workers to see if they are interested in hosting one of their own, and ask if people are down to come to another one if you feel like you all still have more to discuss!</a:t>
            </a:r>
            <a:endParaRPr sz="1200">
              <a:solidFill>
                <a:schemeClr val="dk1"/>
              </a:solidFill>
              <a:latin typeface="Cambria"/>
              <a:ea typeface="Cambria"/>
              <a:cs typeface="Cambria"/>
              <a:sym typeface="Cambria"/>
            </a:endParaRPr>
          </a:p>
          <a:p>
            <a:pPr marL="0" lvl="0" indent="0" algn="l" rtl="0">
              <a:lnSpc>
                <a:spcPct val="115000"/>
              </a:lnSpc>
              <a:spcBef>
                <a:spcPts val="0"/>
              </a:spcBef>
              <a:spcAft>
                <a:spcPts val="0"/>
              </a:spcAft>
              <a:buNone/>
            </a:pPr>
            <a:endParaRPr sz="1200">
              <a:solidFill>
                <a:schemeClr val="dk1"/>
              </a:solidFill>
              <a:latin typeface="Cambria"/>
              <a:ea typeface="Cambria"/>
              <a:cs typeface="Cambria"/>
              <a:sym typeface="Cambria"/>
            </a:endParaRPr>
          </a:p>
          <a:p>
            <a:pPr marL="0" lvl="0" indent="0" algn="l" rtl="0">
              <a:lnSpc>
                <a:spcPct val="115000"/>
              </a:lnSpc>
              <a:spcBef>
                <a:spcPts val="0"/>
              </a:spcBef>
              <a:spcAft>
                <a:spcPts val="0"/>
              </a:spcAft>
              <a:buNone/>
            </a:pPr>
            <a:endParaRPr sz="1200">
              <a:solidFill>
                <a:schemeClr val="dk1"/>
              </a:solidFill>
              <a:latin typeface="Cambria"/>
              <a:ea typeface="Cambria"/>
              <a:cs typeface="Cambria"/>
              <a:sym typeface="Cambria"/>
            </a:endParaRPr>
          </a:p>
          <a:p>
            <a:pPr marL="0" lvl="0" indent="0" algn="l" rtl="0">
              <a:lnSpc>
                <a:spcPct val="115000"/>
              </a:lnSpc>
              <a:spcBef>
                <a:spcPts val="0"/>
              </a:spcBef>
              <a:spcAft>
                <a:spcPts val="0"/>
              </a:spcAft>
              <a:buNone/>
            </a:pPr>
            <a:endParaRPr sz="1200">
              <a:solidFill>
                <a:schemeClr val="dk1"/>
              </a:solidFill>
              <a:latin typeface="Cambria"/>
              <a:ea typeface="Cambria"/>
              <a:cs typeface="Cambria"/>
              <a:sym typeface="Cambria"/>
            </a:endParaRPr>
          </a:p>
          <a:p>
            <a:pPr marL="0" lvl="0" indent="0" algn="l" rtl="0">
              <a:lnSpc>
                <a:spcPct val="115000"/>
              </a:lnSpc>
              <a:spcBef>
                <a:spcPts val="0"/>
              </a:spcBef>
              <a:spcAft>
                <a:spcPts val="0"/>
              </a:spcAft>
              <a:buNone/>
            </a:pPr>
            <a:endParaRPr sz="1200">
              <a:solidFill>
                <a:schemeClr val="dk1"/>
              </a:solidFill>
              <a:latin typeface="Cambria"/>
              <a:ea typeface="Cambria"/>
              <a:cs typeface="Cambria"/>
              <a:sym typeface="Cambria"/>
            </a:endParaRPr>
          </a:p>
          <a:p>
            <a:pPr marL="0" lvl="0" indent="0" algn="l" rtl="0">
              <a:spcBef>
                <a:spcPts val="0"/>
              </a:spcBef>
              <a:spcAft>
                <a:spcPts val="0"/>
              </a:spcAft>
              <a:buNone/>
            </a:pPr>
            <a:r>
              <a:rPr lang="en"/>
              <a:t>Link toolkit in the chat: </a:t>
            </a:r>
            <a:r>
              <a:rPr lang="en" u="sng">
                <a:solidFill>
                  <a:schemeClr val="hlink"/>
                </a:solidFill>
                <a:hlinkClick r:id="rId4"/>
              </a:rPr>
              <a:t>https://docs.google.com/document/d/11QOvRE_4jdKs80JRNb4ROIfzYYB0YqAqXMwrIPzub4E/mobilebasic#cmnt_ref2</a:t>
            </a:r>
            <a:r>
              <a:rPr lang="en"/>
              <a:t> (all of the info on slide + more resources included)</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 grouped the ideas and statements from the house meetings and surveys into 3 broad areas in order to simplify and distill the information into a format and size that is useful and actionable. Each of these solution areas follow directly from problem statements. So for example, when people talked about investing in public transportation as a solution, this was in direct response to a problem statement that centered on the need for greater public transit.</a:t>
            </a:r>
          </a:p>
        </p:txBody>
      </p:sp>
      <p:sp>
        <p:nvSpPr>
          <p:cNvPr id="4" name="Slide Number Placeholder 3"/>
          <p:cNvSpPr>
            <a:spLocks noGrp="1"/>
          </p:cNvSpPr>
          <p:nvPr>
            <p:ph type="sldNum" sz="quarter" idx="5"/>
          </p:nvPr>
        </p:nvSpPr>
        <p:spPr/>
        <p:txBody>
          <a:bodyPr/>
          <a:lstStyle/>
          <a:p>
            <a:fld id="{6B05770A-088D-1943-A5EA-30095BB47792}" type="slidenum">
              <a:rPr lang="en-US" smtClean="0"/>
              <a:t>28</a:t>
            </a:fld>
            <a:endParaRPr lang="en-US"/>
          </a:p>
        </p:txBody>
      </p:sp>
    </p:spTree>
    <p:extLst>
      <p:ext uri="{BB962C8B-B14F-4D97-AF65-F5344CB8AC3E}">
        <p14:creationId xmlns:p14="http://schemas.microsoft.com/office/powerpoint/2010/main" val="32514921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had the great pleasure of hosting two house meetings with the International Brotherhood of Electrical Workers Local 413 -- whenever we talk about the solutions to our planetary crisis being solved in part by electrification, energy efficiency, solar panels and wind, and electric vehicles, we are implicitly talking about these workers. It is noteworthy that labor (International Brotherhood of Electrical Workers -IBEW) participants were also vocal supporters of ecological vitality and connectedness, local change, and values of taking responsibility and coming together across political divides to enact change.</a:t>
            </a:r>
            <a:r>
              <a:rPr lang="en-US" dirty="0">
                <a:effectLst/>
              </a:rPr>
              <a:t> </a:t>
            </a:r>
            <a:endParaRPr lang="en-US" dirty="0"/>
          </a:p>
        </p:txBody>
      </p:sp>
      <p:sp>
        <p:nvSpPr>
          <p:cNvPr id="4" name="Slide Number Placeholder 3"/>
          <p:cNvSpPr>
            <a:spLocks noGrp="1"/>
          </p:cNvSpPr>
          <p:nvPr>
            <p:ph type="sldNum" sz="quarter" idx="5"/>
          </p:nvPr>
        </p:nvSpPr>
        <p:spPr/>
        <p:txBody>
          <a:bodyPr/>
          <a:lstStyle/>
          <a:p>
            <a:fld id="{6B05770A-088D-1943-A5EA-30095BB47792}" type="slidenum">
              <a:rPr lang="en-US" smtClean="0"/>
              <a:t>29</a:t>
            </a:fld>
            <a:endParaRPr lang="en-US"/>
          </a:p>
        </p:txBody>
      </p:sp>
    </p:spTree>
    <p:extLst>
      <p:ext uri="{BB962C8B-B14F-4D97-AF65-F5344CB8AC3E}">
        <p14:creationId xmlns:p14="http://schemas.microsoft.com/office/powerpoint/2010/main" val="3258454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there is anything we have learned during this era of intersecting crises--such as racist police violence, skyrocketing social inequality, continued attacks on Indigenous peoples and their lands, and global climate disruption--it is that there can be no climate justice without racial and social justice; that we will only solve our climate crisis if we simultaneously are addressing our crises of racial and social injustice in this nation</a:t>
            </a:r>
            <a:r>
              <a:rPr lang="en-US" dirty="0">
                <a:effectLst/>
              </a:rPr>
              <a:t> </a:t>
            </a:r>
          </a:p>
          <a:p>
            <a:endParaRPr lang="en-US" dirty="0">
              <a:effectLst/>
            </a:endParaRPr>
          </a:p>
          <a:p>
            <a:r>
              <a:rPr lang="en-US" dirty="0">
                <a:effectLst/>
              </a:rPr>
              <a:t>WE ENDED CASH BAIL THIS YEAR IN CA—SUCCESS!</a:t>
            </a:r>
            <a:endParaRPr lang="en-US" dirty="0"/>
          </a:p>
        </p:txBody>
      </p:sp>
      <p:sp>
        <p:nvSpPr>
          <p:cNvPr id="4" name="Slide Number Placeholder 3"/>
          <p:cNvSpPr>
            <a:spLocks noGrp="1"/>
          </p:cNvSpPr>
          <p:nvPr>
            <p:ph type="sldNum" sz="quarter" idx="5"/>
          </p:nvPr>
        </p:nvSpPr>
        <p:spPr/>
        <p:txBody>
          <a:bodyPr/>
          <a:lstStyle/>
          <a:p>
            <a:fld id="{6B05770A-088D-1943-A5EA-30095BB47792}" type="slidenum">
              <a:rPr lang="en-US" smtClean="0"/>
              <a:t>30</a:t>
            </a:fld>
            <a:endParaRPr lang="en-US"/>
          </a:p>
        </p:txBody>
      </p:sp>
    </p:spTree>
    <p:extLst>
      <p:ext uri="{BB962C8B-B14F-4D97-AF65-F5344CB8AC3E}">
        <p14:creationId xmlns:p14="http://schemas.microsoft.com/office/powerpoint/2010/main" val="13924057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Research on the relationship between democracy and environmental sustainability reveals that those communities, states, and nations with strong forms of political participation and respect for the rights of marginalized communities tend to be more protective of their environments and climate. This is why an organization like Greenpeace has a Democracy campaign--because we are only going to have a healthy environment if people are empowered to make decisions to protect our environment.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 “</a:t>
            </a:r>
            <a:r>
              <a:rPr lang="en-US" sz="1200" b="1" kern="1200" dirty="0">
                <a:solidFill>
                  <a:schemeClr val="tx1"/>
                </a:solidFill>
                <a:effectLst/>
                <a:latin typeface="+mn-lt"/>
                <a:ea typeface="+mn-ea"/>
                <a:cs typeface="+mn-cs"/>
              </a:rPr>
              <a:t>true primary elections</a:t>
            </a:r>
            <a:r>
              <a:rPr lang="en-US" sz="1200" kern="1200" dirty="0">
                <a:solidFill>
                  <a:schemeClr val="tx1"/>
                </a:solidFill>
                <a:effectLst/>
                <a:latin typeface="+mn-lt"/>
                <a:ea typeface="+mn-ea"/>
                <a:cs typeface="+mn-cs"/>
              </a:rPr>
              <a:t>” (in which candidates running for office are given the opportunity to participate in competitive contests against other candidates in the same political party.</a:t>
            </a:r>
            <a:r>
              <a:rPr lang="en-US" dirty="0">
                <a:effectLst/>
              </a:rPr>
              <a: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need system change. We need change that requires public spending at a level we have only seen in war time or during the original New Deal.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 want to note that last week Rachel Couch emailed us about the Governor’s just released $100 billion dollar budget proposal which includes climate investments and a just transition. Rachel said, “If it passes, boundless funding opportunities await those that are prepared.” Sierra Club leader Katie Davis also noted that there is also a lot of potential funding through Biden’s proposed American Jobs Plan. So we have an opportunity and a challenge</a:t>
            </a:r>
            <a:r>
              <a:rPr lang="en-US" dirty="0">
                <a:effectLst/>
              </a:rPr>
              <a:t> </a:t>
            </a:r>
            <a:endParaRPr lang="en-US" dirty="0"/>
          </a:p>
        </p:txBody>
      </p:sp>
      <p:sp>
        <p:nvSpPr>
          <p:cNvPr id="4" name="Slide Number Placeholder 3"/>
          <p:cNvSpPr>
            <a:spLocks noGrp="1"/>
          </p:cNvSpPr>
          <p:nvPr>
            <p:ph type="sldNum" sz="quarter" idx="5"/>
          </p:nvPr>
        </p:nvSpPr>
        <p:spPr/>
        <p:txBody>
          <a:bodyPr/>
          <a:lstStyle/>
          <a:p>
            <a:fld id="{6B05770A-088D-1943-A5EA-30095BB47792}" type="slidenum">
              <a:rPr lang="en-US" smtClean="0"/>
              <a:t>31</a:t>
            </a:fld>
            <a:endParaRPr lang="en-US"/>
          </a:p>
        </p:txBody>
      </p:sp>
    </p:spTree>
    <p:extLst>
      <p:ext uri="{BB962C8B-B14F-4D97-AF65-F5344CB8AC3E}">
        <p14:creationId xmlns:p14="http://schemas.microsoft.com/office/powerpoint/2010/main" val="10251702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69e92e4a5b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69e92e4a5b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69e92e4a5b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69e92e4a5b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69e92e4a5b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69e92e4a5b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169e92e4a5b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169e92e4a5b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kern="1200" dirty="0">
                <a:solidFill>
                  <a:schemeClr val="tx1"/>
                </a:solidFill>
                <a:effectLst/>
                <a:latin typeface="+mn-lt"/>
                <a:ea typeface="+mn-ea"/>
                <a:cs typeface="+mn-cs"/>
              </a:rPr>
              <a:t>In 2019, Representative Alexandria Ocasio-Cortez and Senator Ed Markey introduced the Green New Deal resolution, a ground-breaking framework that boldly seeks to address the daunting challenge of global climate change by building a green economy that is inclusive of all people, through a process that offers a fair and just transition for workers otherwise negatively impacted by that shift. The main goal of the Green New Deal is to bring U.S. greenhouse gas emissions down to net zero and meet 100% of power demand through clean, renewable, and zero-emission energy sources by 2030. This policy framework would also include a series of social programs to ensure that people have access to high quality healthcare, housing, and education. In April of 2021, Ocasio-Cortez and Markey re-introduced the Green New Deal into the congressional record. This is a framework whose time has come.</a:t>
            </a:r>
          </a:p>
          <a:p>
            <a:r>
              <a:rPr lang="en-US" sz="1100" kern="1200" dirty="0">
                <a:solidFill>
                  <a:schemeClr val="tx1"/>
                </a:solidFill>
                <a:effectLst/>
                <a:latin typeface="+mn-lt"/>
                <a:ea typeface="+mn-ea"/>
                <a:cs typeface="+mn-cs"/>
              </a:rPr>
              <a:t>Since the federal Green New Deal is a resolution rather than a law, it may productively be thought of as a canvas upon which communities around the country can paint their respective and unique visions of change. And they have done just that.</a:t>
            </a:r>
          </a:p>
        </p:txBody>
      </p:sp>
      <p:sp>
        <p:nvSpPr>
          <p:cNvPr id="4" name="Slide Number Placeholder 3"/>
          <p:cNvSpPr>
            <a:spLocks noGrp="1"/>
          </p:cNvSpPr>
          <p:nvPr>
            <p:ph type="sldNum" sz="quarter" idx="5"/>
          </p:nvPr>
        </p:nvSpPr>
        <p:spPr/>
        <p:txBody>
          <a:bodyPr/>
          <a:lstStyle/>
          <a:p>
            <a:fld id="{6B05770A-088D-1943-A5EA-30095BB47792}" type="slidenum">
              <a:rPr lang="en-US" smtClean="0"/>
              <a:t>7</a:t>
            </a:fld>
            <a:endParaRPr lang="en-US"/>
          </a:p>
        </p:txBody>
      </p:sp>
    </p:spTree>
    <p:extLst>
      <p:ext uri="{BB962C8B-B14F-4D97-AF65-F5344CB8AC3E}">
        <p14:creationId xmlns:p14="http://schemas.microsoft.com/office/powerpoint/2010/main" val="4019280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05770A-088D-1943-A5EA-30095BB47792}" type="slidenum">
              <a:rPr lang="en-US" smtClean="0"/>
              <a:t>10</a:t>
            </a:fld>
            <a:endParaRPr lang="en-US"/>
          </a:p>
        </p:txBody>
      </p:sp>
    </p:spTree>
    <p:extLst>
      <p:ext uri="{BB962C8B-B14F-4D97-AF65-F5344CB8AC3E}">
        <p14:creationId xmlns:p14="http://schemas.microsoft.com/office/powerpoint/2010/main" val="1685849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05770A-088D-1943-A5EA-30095BB47792}" type="slidenum">
              <a:rPr lang="en-US" smtClean="0"/>
              <a:t>11</a:t>
            </a:fld>
            <a:endParaRPr lang="en-US"/>
          </a:p>
        </p:txBody>
      </p:sp>
    </p:spTree>
    <p:extLst>
      <p:ext uri="{BB962C8B-B14F-4D97-AF65-F5344CB8AC3E}">
        <p14:creationId xmlns:p14="http://schemas.microsoft.com/office/powerpoint/2010/main" val="16858497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1313259" y="975589"/>
            <a:ext cx="6517482" cy="1881910"/>
          </a:xfrm>
        </p:spPr>
        <p:txBody>
          <a:bodyPr anchor="b">
            <a:normAutofit/>
          </a:bodyPr>
          <a:lstStyle>
            <a:lvl1pPr algn="ctr">
              <a:defRPr sz="3600"/>
            </a:lvl1pPr>
          </a:lstStyle>
          <a:p>
            <a:r>
              <a:rPr lang="en-US"/>
              <a:t>Click to edit Master title style</a:t>
            </a:r>
            <a:endParaRPr lang="en-US" dirty="0"/>
          </a:p>
        </p:txBody>
      </p:sp>
      <p:sp>
        <p:nvSpPr>
          <p:cNvPr id="3" name="Subtitle 2"/>
          <p:cNvSpPr>
            <a:spLocks noGrp="1"/>
          </p:cNvSpPr>
          <p:nvPr>
            <p:ph type="subTitle" idx="1"/>
          </p:nvPr>
        </p:nvSpPr>
        <p:spPr>
          <a:xfrm>
            <a:off x="1313259" y="2914651"/>
            <a:ext cx="6517482" cy="1028699"/>
          </a:xfrm>
        </p:spPr>
        <p:txBody>
          <a:bodyPr>
            <a:normAutofit/>
          </a:bodyPr>
          <a:lstStyle>
            <a:lvl1pPr marL="0" indent="0" algn="ctr">
              <a:buNone/>
              <a:defRPr sz="1650">
                <a:solidFill>
                  <a:schemeClr val="bg1">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2150593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46" y="3217030"/>
            <a:ext cx="7773324" cy="608708"/>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523696"/>
            <a:ext cx="7366899" cy="2410602"/>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31" y="3831546"/>
            <a:ext cx="7773339" cy="511854"/>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10/18/22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2399156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31" y="457200"/>
            <a:ext cx="7773339" cy="2570434"/>
          </a:xfrm>
        </p:spPr>
        <p:txBody>
          <a:bodyPr anchor="ctr"/>
          <a:lstStyle>
            <a:lvl1pPr algn="ct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31" y="3153616"/>
            <a:ext cx="7773339" cy="1189785"/>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10/18/22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44952757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1084659" y="457200"/>
            <a:ext cx="6977064" cy="2244678"/>
          </a:xfrm>
        </p:spPr>
        <p:txBody>
          <a:bodyPr anchor="ctr"/>
          <a:lstStyle>
            <a:lvl1pPr>
              <a:defRPr sz="2400"/>
            </a:lvl1pPr>
          </a:lstStyle>
          <a:p>
            <a:r>
              <a:rPr lang="en-US"/>
              <a:t>Click to edit Master title style</a:t>
            </a:r>
            <a:endParaRPr lang="en-US" dirty="0"/>
          </a:p>
        </p:txBody>
      </p:sp>
      <p:sp>
        <p:nvSpPr>
          <p:cNvPr id="12" name="Text Placeholder 3"/>
          <p:cNvSpPr>
            <a:spLocks noGrp="1"/>
          </p:cNvSpPr>
          <p:nvPr>
            <p:ph type="body" sz="half" idx="13"/>
          </p:nvPr>
        </p:nvSpPr>
        <p:spPr>
          <a:xfrm>
            <a:off x="1290484" y="2707524"/>
            <a:ext cx="6564224" cy="446091"/>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85331" y="3279597"/>
            <a:ext cx="7773339" cy="1065790"/>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10/18/22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13" name="TextBox 12"/>
          <p:cNvSpPr txBox="1"/>
          <p:nvPr/>
        </p:nvSpPr>
        <p:spPr>
          <a:xfrm>
            <a:off x="751116" y="565625"/>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4" name="TextBox 13"/>
          <p:cNvSpPr txBox="1"/>
          <p:nvPr/>
        </p:nvSpPr>
        <p:spPr>
          <a:xfrm>
            <a:off x="7918169" y="2245184"/>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415219582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31" y="1604041"/>
            <a:ext cx="7773339" cy="1883876"/>
          </a:xfrm>
        </p:spPr>
        <p:txBody>
          <a:bodyPr anchor="b"/>
          <a:lstStyle>
            <a:lvl1pPr algn="ct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31" y="3496751"/>
            <a:ext cx="7773339" cy="855483"/>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10/18/22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57132147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5" name="Title 1"/>
          <p:cNvSpPr>
            <a:spLocks noGrp="1"/>
          </p:cNvSpPr>
          <p:nvPr>
            <p:ph type="title"/>
          </p:nvPr>
        </p:nvSpPr>
        <p:spPr>
          <a:xfrm>
            <a:off x="685331" y="457200"/>
            <a:ext cx="7773339" cy="1203821"/>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1775320"/>
            <a:ext cx="2474232" cy="432197"/>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685331" y="2207517"/>
            <a:ext cx="2474232" cy="2135884"/>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339292" y="1775320"/>
            <a:ext cx="2468641" cy="432197"/>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0" name="Text Placeholder 3"/>
          <p:cNvSpPr>
            <a:spLocks noGrp="1"/>
          </p:cNvSpPr>
          <p:nvPr>
            <p:ph type="body" sz="half" idx="16"/>
          </p:nvPr>
        </p:nvSpPr>
        <p:spPr>
          <a:xfrm>
            <a:off x="3331012" y="2207517"/>
            <a:ext cx="2477513" cy="2135884"/>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979974" y="1775320"/>
            <a:ext cx="2478696" cy="432197"/>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2" name="Text Placeholder 3"/>
          <p:cNvSpPr>
            <a:spLocks noGrp="1"/>
          </p:cNvSpPr>
          <p:nvPr>
            <p:ph type="body" sz="half" idx="17"/>
          </p:nvPr>
        </p:nvSpPr>
        <p:spPr>
          <a:xfrm>
            <a:off x="5979974" y="2207517"/>
            <a:ext cx="2478696" cy="2135884"/>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10/18/22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21954261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0" name="Title 1"/>
          <p:cNvSpPr>
            <a:spLocks noGrp="1"/>
          </p:cNvSpPr>
          <p:nvPr>
            <p:ph type="title"/>
          </p:nvPr>
        </p:nvSpPr>
        <p:spPr>
          <a:xfrm>
            <a:off x="685331" y="458079"/>
            <a:ext cx="7773339" cy="120294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3153615"/>
            <a:ext cx="2472307" cy="432197"/>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685331" y="1775320"/>
            <a:ext cx="2472307" cy="1143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685331" y="3585811"/>
            <a:ext cx="2472307" cy="757589"/>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332069" y="3153615"/>
            <a:ext cx="2476371" cy="432197"/>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331011" y="1775320"/>
            <a:ext cx="2477514" cy="1143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331011" y="3585811"/>
            <a:ext cx="2477514" cy="757589"/>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979974" y="3153615"/>
            <a:ext cx="2475511" cy="432197"/>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979974" y="1775320"/>
            <a:ext cx="2478696" cy="1143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979880" y="3585809"/>
            <a:ext cx="2478790" cy="757591"/>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10/18/22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62046368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1775320"/>
            <a:ext cx="7773339" cy="25680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547543836"/>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Vertical Title 1"/>
          <p:cNvSpPr>
            <a:spLocks noGrp="1"/>
          </p:cNvSpPr>
          <p:nvPr>
            <p:ph type="title" orient="vert"/>
          </p:nvPr>
        </p:nvSpPr>
        <p:spPr>
          <a:xfrm>
            <a:off x="6543675" y="457201"/>
            <a:ext cx="1914995" cy="38861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457201"/>
            <a:ext cx="5744043" cy="38861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401519616"/>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8841256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4694" y="468082"/>
            <a:ext cx="6683765" cy="960668"/>
          </a:xfrm>
        </p:spPr>
        <p:txBody>
          <a:bodyPr/>
          <a:lstStyle/>
          <a:p>
            <a:r>
              <a:rPr lang="en-US"/>
              <a:t>Click to edit Master title style</a:t>
            </a:r>
            <a:endParaRPr lang="en-US" dirty="0"/>
          </a:p>
        </p:txBody>
      </p:sp>
      <p:sp>
        <p:nvSpPr>
          <p:cNvPr id="3" name="Content Placeholder 2"/>
          <p:cNvSpPr>
            <a:spLocks noGrp="1"/>
          </p:cNvSpPr>
          <p:nvPr>
            <p:ph idx="1"/>
          </p:nvPr>
        </p:nvSpPr>
        <p:spPr>
          <a:xfrm>
            <a:off x="1941909" y="1600200"/>
            <a:ext cx="6686550" cy="28332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21083014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1775320"/>
            <a:ext cx="7772870" cy="2568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086185297"/>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wo Content v2 (Centered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a:lvl1pPr>
          </a:lstStyle>
          <a:p>
            <a:r>
              <a:rPr lang="en-US" dirty="0"/>
              <a:t>Slide Title Goes Here (Centered)</a:t>
            </a:r>
          </a:p>
        </p:txBody>
      </p:sp>
      <p:sp>
        <p:nvSpPr>
          <p:cNvPr id="3" name="Content Placeholder 2"/>
          <p:cNvSpPr>
            <a:spLocks noGrp="1"/>
          </p:cNvSpPr>
          <p:nvPr>
            <p:ph sz="half" idx="1"/>
          </p:nvPr>
        </p:nvSpPr>
        <p:spPr>
          <a:xfrm>
            <a:off x="685801" y="1389276"/>
            <a:ext cx="3700021" cy="30684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8179" y="1389276"/>
            <a:ext cx="3700021" cy="30684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a:extLst>
              <a:ext uri="{FF2B5EF4-FFF2-40B4-BE49-F238E27FC236}">
                <a16:creationId xmlns:a16="http://schemas.microsoft.com/office/drawing/2014/main" id="{857BBCFC-06BD-014B-9427-A2216B40E8B6}"/>
              </a:ext>
            </a:extLst>
          </p:cNvPr>
          <p:cNvSpPr/>
          <p:nvPr userDrawn="1"/>
        </p:nvSpPr>
        <p:spPr>
          <a:xfrm flipH="1">
            <a:off x="0" y="0"/>
            <a:ext cx="74295" cy="5143500"/>
          </a:xfrm>
          <a:prstGeom prst="rect">
            <a:avLst/>
          </a:prstGeom>
          <a:gradFill>
            <a:gsLst>
              <a:gs pos="100000">
                <a:schemeClr val="accent4"/>
              </a:gs>
              <a:gs pos="0">
                <a:schemeClr val="accent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dirty="0"/>
          </a:p>
        </p:txBody>
      </p:sp>
      <p:sp>
        <p:nvSpPr>
          <p:cNvPr id="6" name="Text Placeholder 3">
            <a:extLst>
              <a:ext uri="{FF2B5EF4-FFF2-40B4-BE49-F238E27FC236}">
                <a16:creationId xmlns:a16="http://schemas.microsoft.com/office/drawing/2014/main" id="{838D9F86-3CBF-E845-AAA3-8BB502CB9A7E}"/>
              </a:ext>
            </a:extLst>
          </p:cNvPr>
          <p:cNvSpPr>
            <a:spLocks noGrp="1"/>
          </p:cNvSpPr>
          <p:nvPr>
            <p:ph type="body" sz="half" idx="10" hasCustomPrompt="1"/>
          </p:nvPr>
        </p:nvSpPr>
        <p:spPr>
          <a:xfrm>
            <a:off x="685800" y="4457700"/>
            <a:ext cx="7772400" cy="342900"/>
          </a:xfrm>
        </p:spPr>
        <p:txBody>
          <a:bodyPr anchor="b">
            <a:normAutofit/>
          </a:bodyPr>
          <a:lstStyle>
            <a:lvl1pPr marL="0" indent="0">
              <a:buNone/>
              <a:defRPr sz="1125" b="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Optional caption and/or credit for video, photo, or graphic goes here</a:t>
            </a:r>
          </a:p>
        </p:txBody>
      </p:sp>
    </p:spTree>
    <p:extLst>
      <p:ext uri="{BB962C8B-B14F-4D97-AF65-F5344CB8AC3E}">
        <p14:creationId xmlns:p14="http://schemas.microsoft.com/office/powerpoint/2010/main" val="7713163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528409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31" y="621423"/>
            <a:ext cx="7763814" cy="2052614"/>
          </a:xfrm>
        </p:spPr>
        <p:txBody>
          <a:bodyPr anchor="b">
            <a:normAutofit/>
          </a:bodyPr>
          <a:lstStyle>
            <a:lvl1pPr>
              <a:defRPr sz="3000"/>
            </a:lvl1pPr>
          </a:lstStyle>
          <a:p>
            <a:r>
              <a:rPr lang="en-US"/>
              <a:t>Click to edit Master title style</a:t>
            </a:r>
            <a:endParaRPr lang="en-US" dirty="0"/>
          </a:p>
        </p:txBody>
      </p:sp>
      <p:sp>
        <p:nvSpPr>
          <p:cNvPr id="3" name="Text Placeholder 2"/>
          <p:cNvSpPr>
            <a:spLocks noGrp="1"/>
          </p:cNvSpPr>
          <p:nvPr>
            <p:ph type="body" idx="1"/>
          </p:nvPr>
        </p:nvSpPr>
        <p:spPr>
          <a:xfrm>
            <a:off x="685331" y="2743093"/>
            <a:ext cx="7763814" cy="1026137"/>
          </a:xfrm>
        </p:spPr>
        <p:txBody>
          <a:bodyPr>
            <a:normAutofit/>
          </a:bodyPr>
          <a:lstStyle>
            <a:lvl1pPr marL="0" indent="0" algn="ctr">
              <a:buNone/>
              <a:defRPr sz="1500">
                <a:solidFill>
                  <a:schemeClr val="bg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5084697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4" name="Title 1"/>
          <p:cNvSpPr>
            <a:spLocks noGrp="1"/>
          </p:cNvSpPr>
          <p:nvPr>
            <p:ph type="title"/>
          </p:nvPr>
        </p:nvSpPr>
        <p:spPr>
          <a:xfrm>
            <a:off x="685332" y="463888"/>
            <a:ext cx="7773338" cy="1197133"/>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1775320"/>
            <a:ext cx="3829520" cy="2568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1775320"/>
            <a:ext cx="3829050" cy="2568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10/18/22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78361697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4" name="Title 1"/>
          <p:cNvSpPr>
            <a:spLocks noGrp="1"/>
          </p:cNvSpPr>
          <p:nvPr>
            <p:ph type="title"/>
          </p:nvPr>
        </p:nvSpPr>
        <p:spPr>
          <a:xfrm>
            <a:off x="685332" y="463888"/>
            <a:ext cx="7773338" cy="119713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1778263"/>
            <a:ext cx="3655106" cy="509996"/>
          </a:xfrm>
        </p:spPr>
        <p:txBody>
          <a:bodyPr anchor="b">
            <a:noAutofit/>
          </a:bodyPr>
          <a:lstStyle>
            <a:lvl1pPr marL="0" indent="0">
              <a:lnSpc>
                <a:spcPct val="85000"/>
              </a:lnSpc>
              <a:buNone/>
              <a:defRPr sz="19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2" name="Content Placeholder 3"/>
          <p:cNvSpPr>
            <a:spLocks noGrp="1"/>
          </p:cNvSpPr>
          <p:nvPr>
            <p:ph sz="quarter" idx="13"/>
          </p:nvPr>
        </p:nvSpPr>
        <p:spPr>
          <a:xfrm>
            <a:off x="685331" y="2288260"/>
            <a:ext cx="3829520" cy="20551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1778263"/>
            <a:ext cx="3661353" cy="509996"/>
          </a:xfrm>
        </p:spPr>
        <p:txBody>
          <a:bodyPr anchor="b">
            <a:noAutofit/>
          </a:bodyPr>
          <a:lstStyle>
            <a:lvl1pPr marL="0" indent="0">
              <a:lnSpc>
                <a:spcPct val="85000"/>
              </a:lnSpc>
              <a:buNone/>
              <a:defRPr sz="19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3" name="Content Placeholder 5"/>
          <p:cNvSpPr>
            <a:spLocks noGrp="1"/>
          </p:cNvSpPr>
          <p:nvPr>
            <p:ph sz="quarter" idx="14"/>
          </p:nvPr>
        </p:nvSpPr>
        <p:spPr>
          <a:xfrm>
            <a:off x="4629150" y="2288260"/>
            <a:ext cx="3829051" cy="20551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10/18/22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60404202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10/18/22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66620820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smtClean="0"/>
              <a:pPr/>
              <a:t>10/18/22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327966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31" y="457200"/>
            <a:ext cx="2951766" cy="1517439"/>
          </a:xfrm>
        </p:spPr>
        <p:txBody>
          <a:bodyPr anchor="b"/>
          <a:lstStyle>
            <a:lvl1pPr algn="ctr">
              <a:defRPr sz="2400"/>
            </a:lvl1pPr>
          </a:lstStyle>
          <a:p>
            <a:r>
              <a:rPr lang="en-US"/>
              <a:t>Click to edit Master title style</a:t>
            </a:r>
            <a:endParaRPr lang="en-US" dirty="0"/>
          </a:p>
        </p:txBody>
      </p:sp>
      <p:sp>
        <p:nvSpPr>
          <p:cNvPr id="10" name="Content Placeholder 2"/>
          <p:cNvSpPr>
            <a:spLocks noGrp="1"/>
          </p:cNvSpPr>
          <p:nvPr>
            <p:ph sz="quarter" idx="13"/>
          </p:nvPr>
        </p:nvSpPr>
        <p:spPr>
          <a:xfrm>
            <a:off x="3808547" y="457201"/>
            <a:ext cx="4650122" cy="38861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1974639"/>
            <a:ext cx="2951767" cy="2368761"/>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10/18/22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41733051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31" y="457200"/>
            <a:ext cx="4451227" cy="1517441"/>
          </a:xfrm>
        </p:spPr>
        <p:txBody>
          <a:bodyPr anchor="b"/>
          <a:lstStyle>
            <a:lvl1pPr algn="ct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68602" y="457201"/>
            <a:ext cx="2441519" cy="38862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46" y="1974639"/>
            <a:ext cx="4451212" cy="2368760"/>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10/18/22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75040526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3">
            <a:alphaModFix amt="70000"/>
            <a:extLst>
              <a:ext uri="{28A0092B-C50C-407E-A947-70E740481C1C}">
                <a14:useLocalDpi xmlns:a14="http://schemas.microsoft.com/office/drawing/2010/main" val="0"/>
              </a:ext>
            </a:extLst>
          </a:blip>
          <a:srcRect/>
          <a:stretch>
            <a:fillRect/>
          </a:stretch>
        </p:blipFill>
        <p:spPr bwMode="auto">
          <a:xfrm>
            <a:off x="1" y="0"/>
            <a:ext cx="9144002" cy="51435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463888"/>
            <a:ext cx="7773338" cy="119713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1775320"/>
            <a:ext cx="7773339" cy="25680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4412457"/>
            <a:ext cx="2057400" cy="273844"/>
          </a:xfrm>
          <a:prstGeom prst="rect">
            <a:avLst/>
          </a:prstGeom>
        </p:spPr>
        <p:txBody>
          <a:bodyPr vert="horz" lIns="91440" tIns="45720" rIns="91440" bIns="45720" rtlCol="0" anchor="ctr"/>
          <a:lstStyle>
            <a:lvl1pPr algn="r">
              <a:defRPr sz="750">
                <a:solidFill>
                  <a:schemeClr val="tx1"/>
                </a:solidFill>
              </a:defRPr>
            </a:lvl1pPr>
          </a:lstStyle>
          <a:p>
            <a:fld id="{B61BEF0D-F0BB-DE4B-95CE-6DB70DBA9567}" type="datetimeFigureOut">
              <a:rPr lang="en-US" smtClean="0"/>
              <a:pPr/>
              <a:t>10/18/22</a:t>
            </a:fld>
            <a:endParaRPr lang="en-US" dirty="0"/>
          </a:p>
        </p:txBody>
      </p:sp>
      <p:sp>
        <p:nvSpPr>
          <p:cNvPr id="5" name="Footer Placeholder 4"/>
          <p:cNvSpPr>
            <a:spLocks noGrp="1"/>
          </p:cNvSpPr>
          <p:nvPr>
            <p:ph type="ftr" sz="quarter" idx="3"/>
          </p:nvPr>
        </p:nvSpPr>
        <p:spPr>
          <a:xfrm>
            <a:off x="685331" y="4412457"/>
            <a:ext cx="5004665" cy="273844"/>
          </a:xfrm>
          <a:prstGeom prst="rect">
            <a:avLst/>
          </a:prstGeom>
        </p:spPr>
        <p:txBody>
          <a:bodyPr vert="horz" lIns="91440" tIns="45720" rIns="91440" bIns="45720" rtlCol="0" anchor="ctr"/>
          <a:lstStyle>
            <a:lvl1pPr algn="l">
              <a:defRPr sz="750">
                <a:solidFill>
                  <a:schemeClr val="tx1"/>
                </a:solidFill>
              </a:defRPr>
            </a:lvl1pPr>
          </a:lstStyle>
          <a:p>
            <a:endParaRPr lang="en-US" dirty="0"/>
          </a:p>
        </p:txBody>
      </p:sp>
      <p:sp>
        <p:nvSpPr>
          <p:cNvPr id="6" name="Slide Number Placeholder 5"/>
          <p:cNvSpPr>
            <a:spLocks noGrp="1"/>
          </p:cNvSpPr>
          <p:nvPr>
            <p:ph type="sldNum" sz="quarter" idx="4"/>
          </p:nvPr>
        </p:nvSpPr>
        <p:spPr>
          <a:xfrm>
            <a:off x="7885509" y="4412457"/>
            <a:ext cx="573161" cy="273844"/>
          </a:xfrm>
          <a:prstGeom prst="rect">
            <a:avLst/>
          </a:prstGeom>
        </p:spPr>
        <p:txBody>
          <a:bodyPr vert="horz" lIns="91440" tIns="45720" rIns="91440" bIns="45720" rtlCol="0" anchor="ctr"/>
          <a:lstStyle>
            <a:lvl1pPr algn="r">
              <a:defRPr sz="750">
                <a:solidFill>
                  <a:schemeClr val="tx1"/>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019612758"/>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 id="2147483800" r:id="rId16"/>
    <p:sldLayoutId id="2147483801" r:id="rId17"/>
    <p:sldLayoutId id="2147483802" r:id="rId18"/>
    <p:sldLayoutId id="2147483803" r:id="rId19"/>
    <p:sldLayoutId id="2147483804" r:id="rId20"/>
    <p:sldLayoutId id="2147483805" r:id="rId21"/>
  </p:sldLayoutIdLst>
  <p:hf sldNum="0" hdr="0" ftr="0" dt="0"/>
  <p:txStyles>
    <p:titleStyle>
      <a:lvl1pPr algn="ctr" defTabSz="685800" rtl="0" eaLnBrk="1" latinLnBrk="0" hangingPunct="1">
        <a:lnSpc>
          <a:spcPct val="90000"/>
        </a:lnSpc>
        <a:spcBef>
          <a:spcPct val="0"/>
        </a:spcBef>
        <a:buNone/>
        <a:defRPr sz="2700" kern="1200" cap="all" baseline="0">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tx1"/>
        </a:buClr>
        <a:buFont typeface="Arial" panose="020B0604020202020204" pitchFamily="34" charset="0"/>
        <a:buChar char="•"/>
        <a:defRPr sz="1500" kern="1200" cap="all" baseline="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tx1"/>
        </a:buClr>
        <a:buFont typeface="Arial" panose="020B0604020202020204" pitchFamily="34" charset="0"/>
        <a:buChar char="•"/>
        <a:defRPr sz="1350" kern="1200" cap="all"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tx1"/>
        </a:buClr>
        <a:buFont typeface="Arial" panose="020B0604020202020204" pitchFamily="34" charset="0"/>
        <a:buChar char="•"/>
        <a:defRPr sz="1200" kern="1200" cap="all" baseline="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hyperlink" Target="https://docs.google.com/forms/d/e/1FAIpQLSdfuxzkDJ5HK7a9TvgwumSfUMdhM7GIm_kec00wvfQHZtu6WQ/viewform?usp=sf_link" TargetMode="External"/><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hyperlink" Target="https://www.cccjn.org/gnd-report" TargetMode="External"/><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hyperlink" Target="https://www.cccjn.org/gnd-report" TargetMode="External"/><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hyperlink" Target="http://www.cccjn.org"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0481" y="863030"/>
            <a:ext cx="8872780" cy="1426408"/>
          </a:xfrm>
        </p:spPr>
        <p:txBody>
          <a:bodyPr>
            <a:normAutofit/>
          </a:bodyPr>
          <a:lstStyle/>
          <a:p>
            <a:r>
              <a:rPr lang="en-US" b="1" dirty="0"/>
              <a:t>Institutionalizing Equity through a Regional Green New Deal</a:t>
            </a:r>
          </a:p>
        </p:txBody>
      </p:sp>
      <p:sp>
        <p:nvSpPr>
          <p:cNvPr id="3" name="Subtitle 2"/>
          <p:cNvSpPr>
            <a:spLocks noGrp="1"/>
          </p:cNvSpPr>
          <p:nvPr>
            <p:ph type="subTitle" idx="1"/>
          </p:nvPr>
        </p:nvSpPr>
        <p:spPr>
          <a:xfrm>
            <a:off x="2127944" y="2358190"/>
            <a:ext cx="4888112" cy="2785310"/>
          </a:xfrm>
        </p:spPr>
        <p:txBody>
          <a:bodyPr>
            <a:normAutofit/>
          </a:bodyPr>
          <a:lstStyle/>
          <a:p>
            <a:r>
              <a:rPr lang="en-US" dirty="0"/>
              <a:t>Ana Rosa </a:t>
            </a:r>
            <a:r>
              <a:rPr lang="en-US" dirty="0" err="1"/>
              <a:t>Rizo-Centino</a:t>
            </a:r>
            <a:endParaRPr lang="en-US" dirty="0"/>
          </a:p>
          <a:p>
            <a:r>
              <a:rPr lang="en-US" dirty="0"/>
              <a:t>David N. Pellow</a:t>
            </a:r>
          </a:p>
          <a:p>
            <a:r>
              <a:rPr lang="en-US" dirty="0"/>
              <a:t>Sigrid Wright</a:t>
            </a:r>
          </a:p>
          <a:p>
            <a:r>
              <a:rPr lang="en-US" dirty="0"/>
              <a:t>Central coast climate justice network</a:t>
            </a:r>
          </a:p>
          <a:p>
            <a:endParaRPr lang="en-US" dirty="0"/>
          </a:p>
        </p:txBody>
      </p:sp>
    </p:spTree>
    <p:extLst>
      <p:ext uri="{BB962C8B-B14F-4D97-AF65-F5344CB8AC3E}">
        <p14:creationId xmlns:p14="http://schemas.microsoft.com/office/powerpoint/2010/main" val="2579327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2805" y="205978"/>
            <a:ext cx="6121814" cy="1004257"/>
          </a:xfrm>
        </p:spPr>
        <p:txBody>
          <a:bodyPr>
            <a:normAutofit/>
          </a:bodyPr>
          <a:lstStyle/>
          <a:p>
            <a:r>
              <a:rPr lang="en-US" dirty="0"/>
              <a:t>Unique Themes in Some GNDs:</a:t>
            </a:r>
            <a:br>
              <a:rPr lang="en-US" dirty="0"/>
            </a:br>
            <a:r>
              <a:rPr lang="en-US" dirty="0"/>
              <a:t>NY State (</a:t>
            </a:r>
            <a:r>
              <a:rPr lang="en-US" i="1" dirty="0"/>
              <a:t>passed!</a:t>
            </a:r>
            <a:r>
              <a:rPr lang="en-US" dirty="0"/>
              <a:t>)</a:t>
            </a:r>
          </a:p>
        </p:txBody>
      </p:sp>
      <p:sp>
        <p:nvSpPr>
          <p:cNvPr id="3" name="Content Placeholder 2"/>
          <p:cNvSpPr>
            <a:spLocks noGrp="1"/>
          </p:cNvSpPr>
          <p:nvPr>
            <p:ph idx="1"/>
          </p:nvPr>
        </p:nvSpPr>
        <p:spPr>
          <a:xfrm>
            <a:off x="302508" y="1600200"/>
            <a:ext cx="8325951" cy="2833217"/>
          </a:xfrm>
        </p:spPr>
        <p:txBody>
          <a:bodyPr>
            <a:normAutofit/>
          </a:bodyPr>
          <a:lstStyle/>
          <a:p>
            <a:r>
              <a:rPr lang="en-US" dirty="0"/>
              <a:t>Climate leadership and community protection act of 2019</a:t>
            </a:r>
          </a:p>
          <a:p>
            <a:r>
              <a:rPr lang="en-US" dirty="0"/>
              <a:t>Net zero GHG emissions by 2050 and scaling up of clean energy economy</a:t>
            </a:r>
          </a:p>
          <a:p>
            <a:r>
              <a:rPr lang="en-US" dirty="0"/>
              <a:t>Sets up climate justice working group to address environmental/climate injustice, to oversee implementation</a:t>
            </a:r>
          </a:p>
          <a:p>
            <a:r>
              <a:rPr lang="en-US" dirty="0"/>
              <a:t>40% of benefits from state’s climate programs to go to disadvantaged communities </a:t>
            </a:r>
          </a:p>
          <a:p>
            <a:endParaRPr lang="en-US" dirty="0"/>
          </a:p>
          <a:p>
            <a:endParaRPr lang="en-US" dirty="0"/>
          </a:p>
          <a:p>
            <a:endParaRPr lang="en-US" dirty="0"/>
          </a:p>
        </p:txBody>
      </p:sp>
    </p:spTree>
    <p:extLst>
      <p:ext uri="{BB962C8B-B14F-4D97-AF65-F5344CB8AC3E}">
        <p14:creationId xmlns:p14="http://schemas.microsoft.com/office/powerpoint/2010/main" val="3340991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6340" y="205978"/>
            <a:ext cx="6296059" cy="1004257"/>
          </a:xfrm>
        </p:spPr>
        <p:txBody>
          <a:bodyPr>
            <a:normAutofit/>
          </a:bodyPr>
          <a:lstStyle/>
          <a:p>
            <a:r>
              <a:rPr lang="en-US" dirty="0"/>
              <a:t>Unique Themes in Some GNDs:</a:t>
            </a:r>
            <a:br>
              <a:rPr lang="en-US" dirty="0"/>
            </a:br>
            <a:r>
              <a:rPr lang="en-US" dirty="0"/>
              <a:t>new Mexico (</a:t>
            </a:r>
            <a:r>
              <a:rPr lang="en-US" i="1" dirty="0"/>
              <a:t>passed!</a:t>
            </a:r>
            <a:r>
              <a:rPr lang="en-US" dirty="0"/>
              <a:t>)</a:t>
            </a:r>
          </a:p>
        </p:txBody>
      </p:sp>
      <p:sp>
        <p:nvSpPr>
          <p:cNvPr id="3" name="Content Placeholder 2"/>
          <p:cNvSpPr>
            <a:spLocks noGrp="1"/>
          </p:cNvSpPr>
          <p:nvPr>
            <p:ph idx="1"/>
          </p:nvPr>
        </p:nvSpPr>
        <p:spPr>
          <a:xfrm>
            <a:off x="261257" y="1600200"/>
            <a:ext cx="8367202" cy="2833217"/>
          </a:xfrm>
        </p:spPr>
        <p:txBody>
          <a:bodyPr>
            <a:normAutofit fontScale="92500" lnSpcReduction="20000"/>
          </a:bodyPr>
          <a:lstStyle/>
          <a:p>
            <a:r>
              <a:rPr lang="en-US" sz="1600" dirty="0"/>
              <a:t>Energy Transition Act of 2019</a:t>
            </a:r>
          </a:p>
          <a:p>
            <a:pPr marL="0" indent="0">
              <a:buNone/>
            </a:pPr>
            <a:endParaRPr lang="en-US" sz="1600" dirty="0"/>
          </a:p>
          <a:p>
            <a:r>
              <a:rPr lang="en-US" sz="1600" dirty="0"/>
              <a:t>accelerates the shut down of the western U.S.’s largest coal-fired power plants (San Juan generating station)</a:t>
            </a:r>
          </a:p>
          <a:p>
            <a:pPr marL="0" indent="0">
              <a:buNone/>
            </a:pPr>
            <a:endParaRPr lang="en-US" sz="1600" dirty="0"/>
          </a:p>
          <a:p>
            <a:r>
              <a:rPr lang="en-US" sz="1600" dirty="0"/>
              <a:t>produce new Mexico’s energy from 100% carbon-free sources by 2045</a:t>
            </a:r>
          </a:p>
          <a:p>
            <a:pPr marL="0" indent="0">
              <a:buNone/>
            </a:pPr>
            <a:endParaRPr lang="en-US" sz="1600" dirty="0"/>
          </a:p>
          <a:p>
            <a:r>
              <a:rPr lang="en-US" sz="1600" dirty="0"/>
              <a:t>Provides $70 million for reclamation and just transition for workers, including hundreds of Indigenous employees</a:t>
            </a:r>
          </a:p>
          <a:p>
            <a:endParaRPr lang="en-US" dirty="0"/>
          </a:p>
          <a:p>
            <a:endParaRPr lang="en-US" dirty="0"/>
          </a:p>
          <a:p>
            <a:endParaRPr lang="en-US" dirty="0"/>
          </a:p>
        </p:txBody>
      </p:sp>
    </p:spTree>
    <p:extLst>
      <p:ext uri="{BB962C8B-B14F-4D97-AF65-F5344CB8AC3E}">
        <p14:creationId xmlns:p14="http://schemas.microsoft.com/office/powerpoint/2010/main" val="2173139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32" y="445025"/>
            <a:ext cx="8619168" cy="572700"/>
          </a:xfrm>
        </p:spPr>
        <p:txBody>
          <a:bodyPr>
            <a:noAutofit/>
          </a:bodyPr>
          <a:lstStyle/>
          <a:p>
            <a:r>
              <a:rPr lang="en-US" dirty="0"/>
              <a:t>Unique Themes in Some GNDs</a:t>
            </a:r>
            <a:br>
              <a:rPr lang="en-US" dirty="0"/>
            </a:br>
            <a:r>
              <a:rPr lang="en-US" dirty="0"/>
              <a:t>Maine (</a:t>
            </a:r>
            <a:r>
              <a:rPr lang="en-US" i="1" dirty="0"/>
              <a:t>PASSED!</a:t>
            </a:r>
            <a:r>
              <a:rPr lang="en-US" dirty="0"/>
              <a:t>)</a:t>
            </a:r>
          </a:p>
        </p:txBody>
      </p:sp>
      <p:sp>
        <p:nvSpPr>
          <p:cNvPr id="3" name="Content Placeholder 2"/>
          <p:cNvSpPr>
            <a:spLocks noGrp="1"/>
          </p:cNvSpPr>
          <p:nvPr>
            <p:ph idx="1"/>
          </p:nvPr>
        </p:nvSpPr>
        <p:spPr>
          <a:xfrm>
            <a:off x="488138" y="1388788"/>
            <a:ext cx="8140321" cy="3044629"/>
          </a:xfrm>
        </p:spPr>
        <p:txBody>
          <a:bodyPr>
            <a:normAutofit fontScale="85000" lnSpcReduction="10000"/>
          </a:bodyPr>
          <a:lstStyle/>
          <a:p>
            <a:endParaRPr lang="en-US" dirty="0"/>
          </a:p>
          <a:p>
            <a:r>
              <a:rPr lang="en-US" sz="1600" dirty="0"/>
              <a:t>Primary foci: workforce development, jobs, and renewable energy</a:t>
            </a:r>
          </a:p>
          <a:p>
            <a:pPr marL="114300" indent="0">
              <a:buNone/>
            </a:pPr>
            <a:endParaRPr lang="en-US" sz="1600" dirty="0"/>
          </a:p>
          <a:p>
            <a:r>
              <a:rPr lang="en-US" sz="1600" dirty="0"/>
              <a:t>mandates that a significant % of workers on energy generation facility construction projects must be union apprentices</a:t>
            </a:r>
          </a:p>
          <a:p>
            <a:pPr marL="114300" indent="0">
              <a:buNone/>
            </a:pPr>
            <a:r>
              <a:rPr lang="en-US" sz="1600" dirty="0"/>
              <a:t> </a:t>
            </a:r>
          </a:p>
          <a:p>
            <a:r>
              <a:rPr lang="en-US" sz="1600" dirty="0"/>
              <a:t>First GND endorsed by AFL-CIO, which opposes the federal GND</a:t>
            </a:r>
          </a:p>
          <a:p>
            <a:endParaRPr lang="en-US" sz="1600" dirty="0"/>
          </a:p>
          <a:p>
            <a:r>
              <a:rPr lang="en-US" sz="1600" dirty="0"/>
              <a:t>Takeaway: organized labor is split on GND and must be a part of planning from the start </a:t>
            </a:r>
          </a:p>
          <a:p>
            <a:endParaRPr lang="en-US" dirty="0"/>
          </a:p>
        </p:txBody>
      </p:sp>
    </p:spTree>
    <p:extLst>
      <p:ext uri="{BB962C8B-B14F-4D97-AF65-F5344CB8AC3E}">
        <p14:creationId xmlns:p14="http://schemas.microsoft.com/office/powerpoint/2010/main" val="4191662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9573" y="205978"/>
            <a:ext cx="6121814" cy="1004257"/>
          </a:xfrm>
        </p:spPr>
        <p:txBody>
          <a:bodyPr>
            <a:normAutofit/>
          </a:bodyPr>
          <a:lstStyle/>
          <a:p>
            <a:r>
              <a:rPr lang="en-US" dirty="0"/>
              <a:t>Unique Themes in Some GNDs:</a:t>
            </a:r>
            <a:br>
              <a:rPr lang="en-US" dirty="0"/>
            </a:br>
            <a:r>
              <a:rPr lang="en-US" dirty="0"/>
              <a:t>NYC (</a:t>
            </a:r>
            <a:r>
              <a:rPr lang="en-US" i="1" dirty="0"/>
              <a:t>PROPOSED</a:t>
            </a:r>
            <a:r>
              <a:rPr lang="en-US" dirty="0"/>
              <a:t>)</a:t>
            </a:r>
          </a:p>
        </p:txBody>
      </p:sp>
      <p:sp>
        <p:nvSpPr>
          <p:cNvPr id="3" name="Content Placeholder 2"/>
          <p:cNvSpPr>
            <a:spLocks noGrp="1"/>
          </p:cNvSpPr>
          <p:nvPr>
            <p:ph idx="1"/>
          </p:nvPr>
        </p:nvSpPr>
        <p:spPr>
          <a:xfrm>
            <a:off x="144379" y="1600200"/>
            <a:ext cx="8484080" cy="2833217"/>
          </a:xfrm>
        </p:spPr>
        <p:txBody>
          <a:bodyPr>
            <a:normAutofit/>
          </a:bodyPr>
          <a:lstStyle/>
          <a:p>
            <a:r>
              <a:rPr lang="en-US" dirty="0"/>
              <a:t>Cut beef purchases by 50%, phase out purchase of processed meat</a:t>
            </a:r>
          </a:p>
          <a:p>
            <a:r>
              <a:rPr lang="en-US" dirty="0"/>
              <a:t>Bans inefficient glass-walled </a:t>
            </a:r>
            <a:r>
              <a:rPr lang="en-US" dirty="0" err="1"/>
              <a:t>blgs</a:t>
            </a:r>
            <a:r>
              <a:rPr lang="en-US" dirty="0"/>
              <a:t>, requires large </a:t>
            </a:r>
            <a:r>
              <a:rPr lang="en-US" dirty="0" err="1"/>
              <a:t>bldgs</a:t>
            </a:r>
            <a:r>
              <a:rPr lang="en-US" dirty="0"/>
              <a:t> (25K </a:t>
            </a:r>
            <a:r>
              <a:rPr lang="en-US" dirty="0" err="1"/>
              <a:t>sq</a:t>
            </a:r>
            <a:r>
              <a:rPr lang="en-US" dirty="0"/>
              <a:t> </a:t>
            </a:r>
            <a:r>
              <a:rPr lang="en-US" dirty="0" err="1"/>
              <a:t>ft</a:t>
            </a:r>
            <a:r>
              <a:rPr lang="en-US" dirty="0"/>
              <a:t>+) to cut emissions via an a building mandates law--a global first </a:t>
            </a:r>
          </a:p>
          <a:p>
            <a:r>
              <a:rPr lang="en-US" dirty="0"/>
              <a:t>Universal healthcare for all New Yorkers regardless of ability to pay or immigration status</a:t>
            </a:r>
          </a:p>
          <a:p>
            <a:r>
              <a:rPr lang="en-US" dirty="0"/>
              <a:t>$20 billion in resilience planning to prepare for increased heat, coastal storms, sea-level rise, and other climate threats</a:t>
            </a:r>
          </a:p>
          <a:p>
            <a:endParaRPr lang="en-US" dirty="0"/>
          </a:p>
          <a:p>
            <a:endParaRPr lang="en-US" dirty="0"/>
          </a:p>
          <a:p>
            <a:endParaRPr lang="en-US" dirty="0"/>
          </a:p>
        </p:txBody>
      </p:sp>
    </p:spTree>
    <p:extLst>
      <p:ext uri="{BB962C8B-B14F-4D97-AF65-F5344CB8AC3E}">
        <p14:creationId xmlns:p14="http://schemas.microsoft.com/office/powerpoint/2010/main" val="320444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6340" y="205978"/>
            <a:ext cx="6296059" cy="1004257"/>
          </a:xfrm>
        </p:spPr>
        <p:txBody>
          <a:bodyPr>
            <a:normAutofit/>
          </a:bodyPr>
          <a:lstStyle/>
          <a:p>
            <a:r>
              <a:rPr lang="en-US" dirty="0"/>
              <a:t>Unique Themes in Some GNDs:</a:t>
            </a:r>
            <a:br>
              <a:rPr lang="en-US" dirty="0"/>
            </a:br>
            <a:r>
              <a:rPr lang="en-US" dirty="0"/>
              <a:t>California (</a:t>
            </a:r>
            <a:r>
              <a:rPr lang="en-US" i="1" dirty="0"/>
              <a:t>proposed</a:t>
            </a:r>
            <a:r>
              <a:rPr lang="en-US" dirty="0"/>
              <a:t>)</a:t>
            </a:r>
          </a:p>
        </p:txBody>
      </p:sp>
      <p:sp>
        <p:nvSpPr>
          <p:cNvPr id="3" name="Content Placeholder 2"/>
          <p:cNvSpPr>
            <a:spLocks noGrp="1"/>
          </p:cNvSpPr>
          <p:nvPr>
            <p:ph idx="1"/>
          </p:nvPr>
        </p:nvSpPr>
        <p:spPr>
          <a:xfrm>
            <a:off x="391886" y="1351430"/>
            <a:ext cx="8257099" cy="3586093"/>
          </a:xfrm>
        </p:spPr>
        <p:txBody>
          <a:bodyPr>
            <a:normAutofit/>
          </a:bodyPr>
          <a:lstStyle/>
          <a:p>
            <a:pPr marL="0" indent="0">
              <a:buNone/>
            </a:pPr>
            <a:r>
              <a:rPr lang="en-US" dirty="0"/>
              <a:t>*Aimed at “all residents” of the State of California, regardless of wealth, income, or citizenship</a:t>
            </a:r>
          </a:p>
          <a:p>
            <a:pPr marL="0" indent="0">
              <a:buNone/>
            </a:pPr>
            <a:r>
              <a:rPr lang="en-US" dirty="0"/>
              <a:t>*Includes reconciliation and justice for communities most severely impacted by environmental racism “from the birth of this nation to the present”</a:t>
            </a:r>
          </a:p>
          <a:p>
            <a:pPr marL="0" indent="0">
              <a:buNone/>
            </a:pPr>
            <a:r>
              <a:rPr lang="en-US" dirty="0"/>
              <a:t>*Job training for those seeking to transition to new, clean economy jobs</a:t>
            </a:r>
          </a:p>
          <a:p>
            <a:pPr marL="0" indent="0">
              <a:buNone/>
            </a:pPr>
            <a:r>
              <a:rPr lang="en-US" dirty="0"/>
              <a:t>*State goal of reaching carbon neutrality by 2045</a:t>
            </a:r>
          </a:p>
          <a:p>
            <a:pPr marL="0" indent="0">
              <a:buNone/>
            </a:pPr>
            <a:r>
              <a:rPr lang="en-US" dirty="0"/>
              <a:t>*Addresses CA-specific combo of climate disruptions: floods, droughts, fires, sea-level rise AND inequalities</a:t>
            </a:r>
          </a:p>
          <a:p>
            <a:endParaRPr lang="en-US" dirty="0"/>
          </a:p>
          <a:p>
            <a:endParaRPr lang="en-US" dirty="0"/>
          </a:p>
        </p:txBody>
      </p:sp>
    </p:spTree>
    <p:extLst>
      <p:ext uri="{BB962C8B-B14F-4D97-AF65-F5344CB8AC3E}">
        <p14:creationId xmlns:p14="http://schemas.microsoft.com/office/powerpoint/2010/main" val="2848105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272" y="205978"/>
            <a:ext cx="7205196" cy="1004257"/>
          </a:xfrm>
        </p:spPr>
        <p:txBody>
          <a:bodyPr>
            <a:normAutofit/>
          </a:bodyPr>
          <a:lstStyle/>
          <a:p>
            <a:r>
              <a:rPr lang="en-US" dirty="0"/>
              <a:t>Unique Themes in Some GNDs:</a:t>
            </a:r>
            <a:br>
              <a:rPr lang="en-US" dirty="0"/>
            </a:br>
            <a:r>
              <a:rPr lang="en-US" dirty="0"/>
              <a:t>Eco-Vista GND, Isla Vista (</a:t>
            </a:r>
            <a:r>
              <a:rPr lang="en-US" i="1" dirty="0"/>
              <a:t>in progress</a:t>
            </a:r>
            <a:r>
              <a:rPr lang="en-US" dirty="0"/>
              <a:t>)</a:t>
            </a:r>
          </a:p>
        </p:txBody>
      </p:sp>
      <p:sp>
        <p:nvSpPr>
          <p:cNvPr id="3" name="Content Placeholder 2"/>
          <p:cNvSpPr>
            <a:spLocks noGrp="1"/>
          </p:cNvSpPr>
          <p:nvPr>
            <p:ph idx="1"/>
          </p:nvPr>
        </p:nvSpPr>
        <p:spPr>
          <a:xfrm>
            <a:off x="311700" y="1340661"/>
            <a:ext cx="8520600" cy="3228213"/>
          </a:xfrm>
        </p:spPr>
        <p:txBody>
          <a:bodyPr>
            <a:normAutofit/>
          </a:bodyPr>
          <a:lstStyle/>
          <a:p>
            <a:pPr marL="0" indent="0">
              <a:buNone/>
            </a:pPr>
            <a:r>
              <a:rPr lang="en-US" dirty="0"/>
              <a:t>*Housing coops, homeless/houseless plan, expanding community gardening on each block/street, expanding health care (including mental health services), ridesharing, renewable energy plan for IV and UCSB.</a:t>
            </a:r>
          </a:p>
          <a:p>
            <a:pPr marL="0" indent="0">
              <a:buNone/>
            </a:pPr>
            <a:r>
              <a:rPr lang="en-US" dirty="0"/>
              <a:t>*Local currency (Vista Pay)</a:t>
            </a:r>
          </a:p>
          <a:p>
            <a:pPr marL="0" indent="0">
              <a:buNone/>
            </a:pPr>
            <a:r>
              <a:rPr lang="en-US" dirty="0"/>
              <a:t>*Massive waste reduction and waste diversion</a:t>
            </a:r>
          </a:p>
          <a:p>
            <a:pPr marL="0" indent="0">
              <a:buNone/>
            </a:pPr>
            <a:r>
              <a:rPr lang="en-US" dirty="0"/>
              <a:t>*Reduce police while increasing security and safety</a:t>
            </a:r>
          </a:p>
          <a:p>
            <a:pPr marL="0" indent="0">
              <a:buNone/>
            </a:pPr>
            <a:r>
              <a:rPr lang="en-US" dirty="0"/>
              <a:t>*Funding Council to support much of the above</a:t>
            </a:r>
          </a:p>
          <a:p>
            <a:endParaRPr lang="en-US" dirty="0"/>
          </a:p>
          <a:p>
            <a:endParaRPr lang="en-US" dirty="0"/>
          </a:p>
        </p:txBody>
      </p:sp>
    </p:spTree>
    <p:extLst>
      <p:ext uri="{BB962C8B-B14F-4D97-AF65-F5344CB8AC3E}">
        <p14:creationId xmlns:p14="http://schemas.microsoft.com/office/powerpoint/2010/main" val="3047786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Content Placeholder 4">
            <a:extLst>
              <a:ext uri="{FF2B5EF4-FFF2-40B4-BE49-F238E27FC236}">
                <a16:creationId xmlns:a16="http://schemas.microsoft.com/office/drawing/2014/main" id="{D2E030A7-F737-2448-BCB3-6D258547CD1B}"/>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a:xfrm>
            <a:off x="2705224" y="75754"/>
            <a:ext cx="3545842" cy="4840739"/>
          </a:xfrm>
          <a:noFill/>
        </p:spPr>
      </p:pic>
    </p:spTree>
    <p:extLst>
      <p:ext uri="{BB962C8B-B14F-4D97-AF65-F5344CB8AC3E}">
        <p14:creationId xmlns:p14="http://schemas.microsoft.com/office/powerpoint/2010/main" val="3283381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3107" y="205978"/>
            <a:ext cx="6365758" cy="1004257"/>
          </a:xfrm>
        </p:spPr>
        <p:txBody>
          <a:bodyPr>
            <a:normAutofit/>
          </a:bodyPr>
          <a:lstStyle/>
          <a:p>
            <a:r>
              <a:rPr lang="en-US" b="1" dirty="0"/>
              <a:t>THE RED DEAL</a:t>
            </a:r>
          </a:p>
        </p:txBody>
      </p:sp>
      <p:sp>
        <p:nvSpPr>
          <p:cNvPr id="3" name="Content Placeholder 2"/>
          <p:cNvSpPr>
            <a:spLocks noGrp="1"/>
          </p:cNvSpPr>
          <p:nvPr>
            <p:ph idx="1"/>
          </p:nvPr>
        </p:nvSpPr>
        <p:spPr>
          <a:xfrm>
            <a:off x="330009" y="1093156"/>
            <a:ext cx="8298450" cy="3340262"/>
          </a:xfrm>
        </p:spPr>
        <p:txBody>
          <a:bodyPr>
            <a:normAutofit/>
          </a:bodyPr>
          <a:lstStyle/>
          <a:p>
            <a:pPr marL="0" indent="0" defTabSz="342900">
              <a:lnSpc>
                <a:spcPct val="100000"/>
              </a:lnSpc>
              <a:buClrTx/>
              <a:buNone/>
              <a:defRPr/>
            </a:pPr>
            <a:endParaRPr lang="en-US" b="1" dirty="0"/>
          </a:p>
          <a:p>
            <a:pPr marL="0" indent="0" defTabSz="342900">
              <a:lnSpc>
                <a:spcPct val="100000"/>
              </a:lnSpc>
              <a:buClrTx/>
              <a:buNone/>
              <a:defRPr/>
            </a:pPr>
            <a:r>
              <a:rPr lang="en-US" b="1" dirty="0"/>
              <a:t>End the Occupation--</a:t>
            </a:r>
            <a:r>
              <a:rPr lang="en-US" dirty="0"/>
              <a:t>divest from the following police and military institutions:</a:t>
            </a:r>
          </a:p>
          <a:p>
            <a:pPr marL="0" indent="0" defTabSz="342900">
              <a:lnSpc>
                <a:spcPct val="100000"/>
              </a:lnSpc>
              <a:buClrTx/>
              <a:buNone/>
              <a:defRPr/>
            </a:pPr>
            <a:endParaRPr lang="en-US" dirty="0"/>
          </a:p>
          <a:p>
            <a:pPr lvl="0"/>
            <a:r>
              <a:rPr lang="en-US" dirty="0"/>
              <a:t>Defund Police/La </a:t>
            </a:r>
            <a:r>
              <a:rPr lang="en-US" dirty="0" err="1"/>
              <a:t>Migra</a:t>
            </a:r>
            <a:r>
              <a:rPr lang="en-US" dirty="0"/>
              <a:t>/Child Protective Services</a:t>
            </a:r>
          </a:p>
          <a:p>
            <a:pPr lvl="0"/>
            <a:r>
              <a:rPr lang="en-US" dirty="0"/>
              <a:t>End </a:t>
            </a:r>
            <a:r>
              <a:rPr lang="en-US" dirty="0" err="1"/>
              <a:t>bordertown</a:t>
            </a:r>
            <a:r>
              <a:rPr lang="en-US" dirty="0"/>
              <a:t> violence</a:t>
            </a:r>
          </a:p>
          <a:p>
            <a:pPr lvl="0"/>
            <a:r>
              <a:rPr lang="en-US" dirty="0"/>
              <a:t>Abolish incarceration (prisons, juvenile detention facilities, jails, border security)</a:t>
            </a:r>
          </a:p>
          <a:p>
            <a:pPr lvl="0"/>
            <a:r>
              <a:rPr lang="en-US" dirty="0"/>
              <a:t>End the US Military occupation everywhere</a:t>
            </a:r>
          </a:p>
          <a:p>
            <a:pPr lvl="0"/>
            <a:r>
              <a:rPr lang="en-US" dirty="0"/>
              <a:t>Abolish imperial borders</a:t>
            </a:r>
          </a:p>
          <a:p>
            <a:endParaRPr lang="en-US" b="1" dirty="0"/>
          </a:p>
        </p:txBody>
      </p:sp>
    </p:spTree>
    <p:extLst>
      <p:ext uri="{BB962C8B-B14F-4D97-AF65-F5344CB8AC3E}">
        <p14:creationId xmlns:p14="http://schemas.microsoft.com/office/powerpoint/2010/main" val="3591864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4724" y="205978"/>
            <a:ext cx="6354140" cy="1004257"/>
          </a:xfrm>
        </p:spPr>
        <p:txBody>
          <a:bodyPr>
            <a:normAutofit/>
          </a:bodyPr>
          <a:lstStyle/>
          <a:p>
            <a:r>
              <a:rPr lang="en-US" b="1" dirty="0"/>
              <a:t>THE RED DEAL</a:t>
            </a:r>
          </a:p>
        </p:txBody>
      </p:sp>
      <p:sp>
        <p:nvSpPr>
          <p:cNvPr id="3" name="Content Placeholder 2"/>
          <p:cNvSpPr>
            <a:spLocks noGrp="1"/>
          </p:cNvSpPr>
          <p:nvPr>
            <p:ph idx="1"/>
          </p:nvPr>
        </p:nvSpPr>
        <p:spPr>
          <a:xfrm>
            <a:off x="330010" y="1361286"/>
            <a:ext cx="8298450" cy="3072131"/>
          </a:xfrm>
        </p:spPr>
        <p:txBody>
          <a:bodyPr>
            <a:normAutofit/>
          </a:bodyPr>
          <a:lstStyle/>
          <a:p>
            <a:pPr marL="0" indent="0">
              <a:buNone/>
            </a:pPr>
            <a:r>
              <a:rPr lang="en-US" b="1" dirty="0"/>
              <a:t>Heal Our Bodies--</a:t>
            </a:r>
            <a:r>
              <a:rPr lang="en-US" dirty="0"/>
              <a:t>reinvest in the following:</a:t>
            </a:r>
          </a:p>
          <a:p>
            <a:pPr marL="0" indent="0">
              <a:buNone/>
            </a:pPr>
            <a:endParaRPr lang="en-US" dirty="0"/>
          </a:p>
          <a:p>
            <a:pPr lvl="0"/>
            <a:r>
              <a:rPr lang="en-US" dirty="0"/>
              <a:t>Mental health services</a:t>
            </a:r>
          </a:p>
          <a:p>
            <a:pPr lvl="0"/>
            <a:r>
              <a:rPr lang="en-US" dirty="0"/>
              <a:t>Healthy, Indigenous, and abundant food for everyone</a:t>
            </a:r>
          </a:p>
          <a:p>
            <a:pPr lvl="0"/>
            <a:r>
              <a:rPr lang="en-US" dirty="0"/>
              <a:t>Clean water &amp; air</a:t>
            </a:r>
          </a:p>
          <a:p>
            <a:pPr lvl="0"/>
            <a:r>
              <a:rPr lang="en-US" dirty="0"/>
              <a:t>Sexual and domestic violence services</a:t>
            </a:r>
          </a:p>
          <a:p>
            <a:pPr lvl="0"/>
            <a:r>
              <a:rPr lang="en-US" dirty="0"/>
              <a:t>End MMIWG2S</a:t>
            </a:r>
          </a:p>
          <a:p>
            <a:pPr lvl="0"/>
            <a:r>
              <a:rPr lang="en-US" dirty="0"/>
              <a:t>Reproductive justice</a:t>
            </a:r>
          </a:p>
          <a:p>
            <a:endParaRPr lang="en-US" b="1" dirty="0"/>
          </a:p>
        </p:txBody>
      </p:sp>
    </p:spTree>
    <p:extLst>
      <p:ext uri="{BB962C8B-B14F-4D97-AF65-F5344CB8AC3E}">
        <p14:creationId xmlns:p14="http://schemas.microsoft.com/office/powerpoint/2010/main" val="588189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3152" y="205978"/>
            <a:ext cx="7432078" cy="1004257"/>
          </a:xfrm>
        </p:spPr>
        <p:txBody>
          <a:bodyPr>
            <a:normAutofit/>
          </a:bodyPr>
          <a:lstStyle/>
          <a:p>
            <a:r>
              <a:rPr lang="en-US" b="1" dirty="0"/>
              <a:t>THE RED DEAL</a:t>
            </a:r>
          </a:p>
        </p:txBody>
      </p:sp>
      <p:sp>
        <p:nvSpPr>
          <p:cNvPr id="3" name="Content Placeholder 2"/>
          <p:cNvSpPr>
            <a:spLocks noGrp="1"/>
          </p:cNvSpPr>
          <p:nvPr>
            <p:ph idx="1"/>
          </p:nvPr>
        </p:nvSpPr>
        <p:spPr>
          <a:xfrm>
            <a:off x="367773" y="1395662"/>
            <a:ext cx="8408453" cy="3072131"/>
          </a:xfrm>
        </p:spPr>
        <p:txBody>
          <a:bodyPr>
            <a:normAutofit fontScale="77500" lnSpcReduction="20000"/>
          </a:bodyPr>
          <a:lstStyle/>
          <a:p>
            <a:pPr marL="0" indent="0">
              <a:buNone/>
            </a:pPr>
            <a:r>
              <a:rPr lang="en-US" sz="1900" b="1" dirty="0"/>
              <a:t>Heal Our Planet--</a:t>
            </a:r>
            <a:r>
              <a:rPr lang="en-US" sz="1900" dirty="0"/>
              <a:t>create jobs by reinvesting in the following:</a:t>
            </a:r>
          </a:p>
          <a:p>
            <a:pPr lvl="0"/>
            <a:endParaRPr lang="en-US" sz="1900" dirty="0"/>
          </a:p>
          <a:p>
            <a:pPr lvl="0"/>
            <a:r>
              <a:rPr lang="en-US" sz="1900" dirty="0"/>
              <a:t>Clean, sustainable energy</a:t>
            </a:r>
          </a:p>
          <a:p>
            <a:pPr lvl="0"/>
            <a:r>
              <a:rPr lang="en-US" sz="1900" dirty="0"/>
              <a:t>Traditional &amp; sustainable agriculture</a:t>
            </a:r>
          </a:p>
          <a:p>
            <a:pPr lvl="0"/>
            <a:r>
              <a:rPr lang="en-US" sz="1900" dirty="0"/>
              <a:t>Land, water, air, &amp; animal restoration (above and below ground)</a:t>
            </a:r>
          </a:p>
          <a:p>
            <a:pPr lvl="0"/>
            <a:r>
              <a:rPr lang="en-US" sz="1900" dirty="0"/>
              <a:t>Protect sacred sites</a:t>
            </a:r>
          </a:p>
          <a:p>
            <a:pPr lvl="0"/>
            <a:r>
              <a:rPr lang="en-US" sz="1900" dirty="0"/>
              <a:t>Free the earth from capitalism</a:t>
            </a:r>
          </a:p>
          <a:p>
            <a:pPr lvl="0"/>
            <a:r>
              <a:rPr lang="en-US" sz="1900" dirty="0"/>
              <a:t>Multi-species caretaking</a:t>
            </a:r>
          </a:p>
          <a:p>
            <a:pPr lvl="0"/>
            <a:r>
              <a:rPr lang="en-US" sz="1900" dirty="0"/>
              <a:t>Enforce treaty rights and other agreements</a:t>
            </a:r>
          </a:p>
          <a:p>
            <a:endParaRPr lang="en-US" b="1" dirty="0"/>
          </a:p>
        </p:txBody>
      </p:sp>
    </p:spTree>
    <p:extLst>
      <p:ext uri="{BB962C8B-B14F-4D97-AF65-F5344CB8AC3E}">
        <p14:creationId xmlns:p14="http://schemas.microsoft.com/office/powerpoint/2010/main" val="4166088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sp>
        <p:nvSpPr>
          <p:cNvPr id="55" name="Google Shape;55;p13"/>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56" name="Google Shape;56;p13"/>
          <p:cNvPicPr preferRelativeResize="0"/>
          <p:nvPr/>
        </p:nvPicPr>
        <p:blipFill>
          <a:blip r:embed="rId3">
            <a:alphaModFix/>
          </a:blip>
          <a:stretch>
            <a:fillRect/>
          </a:stretch>
        </p:blipFill>
        <p:spPr>
          <a:xfrm>
            <a:off x="-3" y="1"/>
            <a:ext cx="9144003" cy="414573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7957" y="205978"/>
            <a:ext cx="6342524" cy="1004257"/>
          </a:xfrm>
        </p:spPr>
        <p:txBody>
          <a:bodyPr>
            <a:normAutofit/>
          </a:bodyPr>
          <a:lstStyle/>
          <a:p>
            <a:r>
              <a:rPr lang="en-US" b="1" dirty="0"/>
              <a:t>THE RED DEAL</a:t>
            </a:r>
          </a:p>
        </p:txBody>
      </p:sp>
      <p:sp>
        <p:nvSpPr>
          <p:cNvPr id="3" name="Content Placeholder 2"/>
          <p:cNvSpPr>
            <a:spLocks noGrp="1"/>
          </p:cNvSpPr>
          <p:nvPr>
            <p:ph idx="1"/>
          </p:nvPr>
        </p:nvSpPr>
        <p:spPr>
          <a:xfrm>
            <a:off x="440012" y="1450666"/>
            <a:ext cx="8188447" cy="2982752"/>
          </a:xfrm>
        </p:spPr>
        <p:txBody>
          <a:bodyPr>
            <a:normAutofit/>
          </a:bodyPr>
          <a:lstStyle/>
          <a:p>
            <a:pPr lvl="0"/>
            <a:r>
              <a:rPr lang="en-US" dirty="0"/>
              <a:t>Citizenship &amp; equal rights for everyone</a:t>
            </a:r>
          </a:p>
          <a:p>
            <a:pPr lvl="0"/>
            <a:r>
              <a:rPr lang="en-US" dirty="0"/>
              <a:t>Free &amp; sustainable housing for everyone</a:t>
            </a:r>
          </a:p>
          <a:p>
            <a:pPr lvl="0"/>
            <a:r>
              <a:rPr lang="en-US" dirty="0"/>
              <a:t>Free education for everyone</a:t>
            </a:r>
          </a:p>
          <a:p>
            <a:pPr lvl="0"/>
            <a:r>
              <a:rPr lang="en-US" dirty="0"/>
              <a:t>Free healthcare for everyone</a:t>
            </a:r>
          </a:p>
          <a:p>
            <a:pPr lvl="0"/>
            <a:r>
              <a:rPr lang="en-US" dirty="0"/>
              <a:t>Free and accessible public transportation for everyone</a:t>
            </a:r>
          </a:p>
          <a:p>
            <a:pPr lvl="0"/>
            <a:r>
              <a:rPr lang="en-US" dirty="0"/>
              <a:t>Suicide prevention</a:t>
            </a:r>
          </a:p>
          <a:p>
            <a:endParaRPr lang="en-US" b="1" dirty="0"/>
          </a:p>
        </p:txBody>
      </p:sp>
    </p:spTree>
    <p:extLst>
      <p:ext uri="{BB962C8B-B14F-4D97-AF65-F5344CB8AC3E}">
        <p14:creationId xmlns:p14="http://schemas.microsoft.com/office/powerpoint/2010/main" val="116393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7956" y="205978"/>
            <a:ext cx="6365757" cy="1004257"/>
          </a:xfrm>
        </p:spPr>
        <p:txBody>
          <a:bodyPr>
            <a:normAutofit/>
          </a:bodyPr>
          <a:lstStyle/>
          <a:p>
            <a:r>
              <a:rPr lang="en-US" b="1" dirty="0"/>
              <a:t>THE RED DEAL</a:t>
            </a:r>
          </a:p>
        </p:txBody>
      </p:sp>
      <p:sp>
        <p:nvSpPr>
          <p:cNvPr id="3" name="Content Placeholder 2"/>
          <p:cNvSpPr>
            <a:spLocks noGrp="1"/>
          </p:cNvSpPr>
          <p:nvPr>
            <p:ph idx="1"/>
          </p:nvPr>
        </p:nvSpPr>
        <p:spPr>
          <a:xfrm>
            <a:off x="611892" y="1600200"/>
            <a:ext cx="8016567" cy="2833217"/>
          </a:xfrm>
        </p:spPr>
        <p:txBody>
          <a:bodyPr>
            <a:normAutofit/>
          </a:bodyPr>
          <a:lstStyle/>
          <a:p>
            <a:pPr lvl="0"/>
            <a:r>
              <a:rPr lang="en-US" dirty="0"/>
              <a:t>Defending Indigenous communities and territories and sovereignty is one of the best ways to defend the climate and global ecosystems</a:t>
            </a:r>
          </a:p>
          <a:p>
            <a:pPr lvl="0"/>
            <a:r>
              <a:rPr lang="en-US" dirty="0"/>
              <a:t>Indigenous peoples are 5% of the world’s population but protect 80% of the world’s biodiversity and manage 35% of the world’s intact forests </a:t>
            </a:r>
          </a:p>
          <a:p>
            <a:endParaRPr lang="en-US" b="1" dirty="0"/>
          </a:p>
        </p:txBody>
      </p:sp>
    </p:spTree>
    <p:extLst>
      <p:ext uri="{BB962C8B-B14F-4D97-AF65-F5344CB8AC3E}">
        <p14:creationId xmlns:p14="http://schemas.microsoft.com/office/powerpoint/2010/main" val="24223361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2CEEA-11FE-A6E5-839E-5A2FD13C8CE7}"/>
              </a:ext>
            </a:extLst>
          </p:cNvPr>
          <p:cNvSpPr>
            <a:spLocks noGrp="1"/>
          </p:cNvSpPr>
          <p:nvPr>
            <p:ph type="title"/>
          </p:nvPr>
        </p:nvSpPr>
        <p:spPr>
          <a:xfrm>
            <a:off x="2880704" y="445025"/>
            <a:ext cx="2805076" cy="572700"/>
          </a:xfrm>
        </p:spPr>
        <p:txBody>
          <a:bodyPr>
            <a:normAutofit/>
          </a:bodyPr>
          <a:lstStyle/>
          <a:p>
            <a:endParaRPr lang="en-US" dirty="0"/>
          </a:p>
        </p:txBody>
      </p:sp>
      <p:pic>
        <p:nvPicPr>
          <p:cNvPr id="5" name="Content Placeholder 4">
            <a:extLst>
              <a:ext uri="{FF2B5EF4-FFF2-40B4-BE49-F238E27FC236}">
                <a16:creationId xmlns:a16="http://schemas.microsoft.com/office/drawing/2014/main" id="{D7626159-DBB5-C5D2-115B-E793DCA2ED57}"/>
              </a:ext>
            </a:extLst>
          </p:cNvPr>
          <p:cNvPicPr>
            <a:picLocks noGrp="1" noChangeAspect="1"/>
          </p:cNvPicPr>
          <p:nvPr>
            <p:ph idx="1"/>
          </p:nvPr>
        </p:nvPicPr>
        <p:blipFill>
          <a:blip r:embed="rId3"/>
          <a:stretch>
            <a:fillRect/>
          </a:stretch>
        </p:blipFill>
        <p:spPr>
          <a:xfrm>
            <a:off x="2044247" y="1"/>
            <a:ext cx="5264077" cy="5143499"/>
          </a:xfrm>
        </p:spPr>
      </p:pic>
    </p:spTree>
    <p:extLst>
      <p:ext uri="{BB962C8B-B14F-4D97-AF65-F5344CB8AC3E}">
        <p14:creationId xmlns:p14="http://schemas.microsoft.com/office/powerpoint/2010/main" val="9984212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467513"/>
            <a:ext cx="8520600" cy="1106905"/>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700" b="1" dirty="0">
                <a:ea typeface="Alfa Slab One"/>
                <a:cs typeface="Alfa Slab One"/>
                <a:sym typeface="Alfa Slab One"/>
              </a:rPr>
              <a:t>Green New Deal House Meetings!</a:t>
            </a:r>
            <a:endParaRPr sz="2700" b="1" dirty="0">
              <a:ea typeface="Alfa Slab One"/>
              <a:cs typeface="Alfa Slab One"/>
              <a:sym typeface="Alfa Slab One"/>
            </a:endParaRPr>
          </a:p>
        </p:txBody>
      </p:sp>
      <p:sp>
        <p:nvSpPr>
          <p:cNvPr id="55" name="Google Shape;55;p13"/>
          <p:cNvSpPr txBox="1">
            <a:spLocks noGrp="1"/>
          </p:cNvSpPr>
          <p:nvPr>
            <p:ph type="subTitle" idx="1"/>
          </p:nvPr>
        </p:nvSpPr>
        <p:spPr>
          <a:xfrm>
            <a:off x="311700" y="1890678"/>
            <a:ext cx="8520600" cy="302999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500" b="1" dirty="0">
                <a:solidFill>
                  <a:srgbClr val="FFFFFF"/>
                </a:solidFill>
                <a:highlight>
                  <a:srgbClr val="9900FF"/>
                </a:highlight>
                <a:latin typeface="Cambria"/>
                <a:ea typeface="Cambria"/>
                <a:cs typeface="Cambria"/>
                <a:sym typeface="Cambria"/>
              </a:rPr>
              <a:t>How do We work with our networks &amp; community to ensure a Just Transition through the GND?</a:t>
            </a:r>
            <a:endParaRPr sz="2500" b="1" dirty="0">
              <a:solidFill>
                <a:srgbClr val="FFFFFF"/>
              </a:solidFill>
              <a:highlight>
                <a:srgbClr val="9900FF"/>
              </a:highlight>
              <a:latin typeface="Cambria"/>
              <a:ea typeface="Cambria"/>
              <a:cs typeface="Cambria"/>
              <a:sym typeface="Cambri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0"/>
          <p:cNvSpPr txBox="1">
            <a:spLocks noGrp="1"/>
          </p:cNvSpPr>
          <p:nvPr>
            <p:ph type="title"/>
          </p:nvPr>
        </p:nvSpPr>
        <p:spPr>
          <a:xfrm>
            <a:off x="288075" y="336500"/>
            <a:ext cx="3916500" cy="101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ea typeface="Alfa Slab One"/>
                <a:cs typeface="Alfa Slab One"/>
                <a:sym typeface="Alfa Slab One"/>
              </a:rPr>
              <a:t>History of House Meetings</a:t>
            </a:r>
            <a:endParaRPr b="1" dirty="0">
              <a:ea typeface="Alfa Slab One"/>
              <a:cs typeface="Alfa Slab One"/>
              <a:sym typeface="Alfa Slab One"/>
            </a:endParaRPr>
          </a:p>
        </p:txBody>
      </p:sp>
      <p:sp>
        <p:nvSpPr>
          <p:cNvPr id="114" name="Google Shape;114;p20"/>
          <p:cNvSpPr txBox="1">
            <a:spLocks noGrp="1"/>
          </p:cNvSpPr>
          <p:nvPr>
            <p:ph type="body" idx="1"/>
          </p:nvPr>
        </p:nvSpPr>
        <p:spPr>
          <a:xfrm>
            <a:off x="57150" y="1182532"/>
            <a:ext cx="4171125" cy="3816818"/>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Clr>
                <a:srgbClr val="000000"/>
              </a:buClr>
              <a:buSzPts val="1700"/>
              <a:buFont typeface="Cambria"/>
              <a:buChar char="●"/>
            </a:pPr>
            <a:r>
              <a:rPr lang="en" sz="1700" dirty="0">
                <a:solidFill>
                  <a:srgbClr val="000000"/>
                </a:solidFill>
                <a:ea typeface="Cambria"/>
                <a:cs typeface="Cambria"/>
                <a:sym typeface="Cambria"/>
              </a:rPr>
              <a:t>Strategy first used by the NFWA (National Farm Workers Association), co-founded by César Chavez and Dolores Huerta</a:t>
            </a:r>
            <a:endParaRPr sz="1700" dirty="0">
              <a:solidFill>
                <a:srgbClr val="000000"/>
              </a:solidFill>
              <a:ea typeface="Cambria"/>
              <a:cs typeface="Cambria"/>
              <a:sym typeface="Cambria"/>
            </a:endParaRPr>
          </a:p>
          <a:p>
            <a:pPr marL="457200" lvl="0" indent="-342900" algn="l" rtl="0">
              <a:spcBef>
                <a:spcPts val="0"/>
              </a:spcBef>
              <a:spcAft>
                <a:spcPts val="0"/>
              </a:spcAft>
              <a:buClr>
                <a:srgbClr val="000000"/>
              </a:buClr>
              <a:buSzPts val="1800"/>
              <a:buFont typeface="Cambria"/>
              <a:buChar char="●"/>
            </a:pPr>
            <a:r>
              <a:rPr lang="en" dirty="0">
                <a:solidFill>
                  <a:srgbClr val="000000"/>
                </a:solidFill>
                <a:ea typeface="Cambria"/>
                <a:cs typeface="Cambria"/>
                <a:sym typeface="Cambria"/>
              </a:rPr>
              <a:t>UFW Website describes them as “</a:t>
            </a:r>
            <a:r>
              <a:rPr lang="en" dirty="0">
                <a:solidFill>
                  <a:srgbClr val="000000"/>
                </a:solidFill>
                <a:highlight>
                  <a:srgbClr val="FFFFFF"/>
                </a:highlight>
                <a:ea typeface="Cambria"/>
                <a:cs typeface="Cambria"/>
                <a:sym typeface="Cambria"/>
              </a:rPr>
              <a:t>The basic organizational building block of the farmworker movement”</a:t>
            </a:r>
            <a:endParaRPr dirty="0">
              <a:solidFill>
                <a:srgbClr val="000000"/>
              </a:solidFill>
              <a:ea typeface="Cambria"/>
              <a:cs typeface="Cambria"/>
              <a:sym typeface="Cambria"/>
            </a:endParaRPr>
          </a:p>
          <a:p>
            <a:pPr marL="457200" lvl="0" indent="0" algn="l" rtl="0">
              <a:spcBef>
                <a:spcPts val="1600"/>
              </a:spcBef>
              <a:spcAft>
                <a:spcPts val="1600"/>
              </a:spcAft>
              <a:buNone/>
            </a:pPr>
            <a:endParaRPr sz="1700" dirty="0">
              <a:solidFill>
                <a:srgbClr val="000000"/>
              </a:solidFill>
              <a:latin typeface="Cambria"/>
              <a:ea typeface="Cambria"/>
              <a:cs typeface="Cambria"/>
              <a:sym typeface="Cambria"/>
            </a:endParaRPr>
          </a:p>
        </p:txBody>
      </p:sp>
      <p:pic>
        <p:nvPicPr>
          <p:cNvPr id="115" name="Google Shape;115;p20"/>
          <p:cNvPicPr preferRelativeResize="0"/>
          <p:nvPr/>
        </p:nvPicPr>
        <p:blipFill>
          <a:blip r:embed="rId3">
            <a:alphaModFix/>
          </a:blip>
          <a:stretch>
            <a:fillRect/>
          </a:stretch>
        </p:blipFill>
        <p:spPr>
          <a:xfrm>
            <a:off x="4228248" y="0"/>
            <a:ext cx="4915751" cy="3485075"/>
          </a:xfrm>
          <a:prstGeom prst="rect">
            <a:avLst/>
          </a:prstGeom>
          <a:noFill/>
          <a:ln>
            <a:noFill/>
          </a:ln>
        </p:spPr>
      </p:pic>
      <p:sp>
        <p:nvSpPr>
          <p:cNvPr id="116" name="Google Shape;116;p20"/>
          <p:cNvSpPr txBox="1"/>
          <p:nvPr/>
        </p:nvSpPr>
        <p:spPr>
          <a:xfrm>
            <a:off x="264374" y="3485075"/>
            <a:ext cx="8822475" cy="1658425"/>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rgbClr val="000000"/>
              </a:buClr>
              <a:buSzPts val="1800"/>
              <a:buFont typeface="Cambria"/>
              <a:buChar char="●"/>
            </a:pPr>
            <a:r>
              <a:rPr lang="en" sz="1500" dirty="0">
                <a:ea typeface="Cambria"/>
                <a:cs typeface="Cambria"/>
                <a:sym typeface="Cambria"/>
              </a:rPr>
              <a:t>Chavez and Huerta traveled around the central valleys of CA, going from town to town to meet with farmworkers in their homes and learn about their struggles</a:t>
            </a:r>
            <a:endParaRPr sz="1500" dirty="0">
              <a:ea typeface="Cambria"/>
              <a:cs typeface="Cambria"/>
              <a:sym typeface="Cambria"/>
            </a:endParaRPr>
          </a:p>
          <a:p>
            <a:pPr marL="914400" lvl="1" indent="-317500" algn="l" rtl="0">
              <a:lnSpc>
                <a:spcPct val="115000"/>
              </a:lnSpc>
              <a:spcBef>
                <a:spcPts val="0"/>
              </a:spcBef>
              <a:spcAft>
                <a:spcPts val="0"/>
              </a:spcAft>
              <a:buClr>
                <a:srgbClr val="000000"/>
              </a:buClr>
              <a:buSzPts val="1400"/>
              <a:buFont typeface="Cambria"/>
              <a:buChar char="○"/>
            </a:pPr>
            <a:r>
              <a:rPr lang="en" sz="1500" dirty="0">
                <a:ea typeface="Cambria"/>
                <a:cs typeface="Cambria"/>
                <a:sym typeface="Cambria"/>
              </a:rPr>
              <a:t>Fred Ross Sr mentored them in the house meeting strategy </a:t>
            </a:r>
            <a:endParaRPr sz="1500" dirty="0">
              <a:ea typeface="Cambria"/>
              <a:cs typeface="Cambria"/>
              <a:sym typeface="Cambria"/>
            </a:endParaRPr>
          </a:p>
          <a:p>
            <a:pPr marL="914400" lvl="1" indent="-317500" algn="l" rtl="0">
              <a:lnSpc>
                <a:spcPct val="115000"/>
              </a:lnSpc>
              <a:spcBef>
                <a:spcPts val="0"/>
              </a:spcBef>
              <a:spcAft>
                <a:spcPts val="0"/>
              </a:spcAft>
              <a:buClr>
                <a:srgbClr val="000000"/>
              </a:buClr>
              <a:buSzPts val="1400"/>
              <a:buFont typeface="Cambria"/>
              <a:buChar char="○"/>
            </a:pPr>
            <a:r>
              <a:rPr lang="en" sz="1500" dirty="0">
                <a:ea typeface="Cambria"/>
                <a:cs typeface="Cambria"/>
                <a:sym typeface="Cambria"/>
              </a:rPr>
              <a:t>“ Sometimes 2 or 3 would come, sometimes none. Sometimes even the family that called the house meeting would not be there.”</a:t>
            </a:r>
            <a:endParaRPr sz="1500" dirty="0">
              <a:ea typeface="Cambria"/>
              <a:cs typeface="Cambria"/>
              <a:sym typeface="Cambria"/>
            </a:endParaRPr>
          </a:p>
          <a:p>
            <a:pPr marL="0" lvl="0" indent="0" algn="l" rtl="0">
              <a:spcBef>
                <a:spcPts val="1600"/>
              </a:spcBef>
              <a:spcAft>
                <a:spcPts val="0"/>
              </a:spcAft>
              <a:buNone/>
            </a:pP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ea typeface="Alfa Slab One"/>
                <a:cs typeface="Alfa Slab One"/>
                <a:sym typeface="Alfa Slab One"/>
              </a:rPr>
              <a:t>Why House Meetings?</a:t>
            </a:r>
            <a:endParaRPr b="1" dirty="0">
              <a:ea typeface="Alfa Slab One"/>
              <a:cs typeface="Alfa Slab One"/>
              <a:sym typeface="Alfa Slab One"/>
            </a:endParaRPr>
          </a:p>
        </p:txBody>
      </p:sp>
      <p:sp>
        <p:nvSpPr>
          <p:cNvPr id="122" name="Google Shape;122;p21"/>
          <p:cNvSpPr txBox="1">
            <a:spLocks noGrp="1"/>
          </p:cNvSpPr>
          <p:nvPr>
            <p:ph type="body" idx="1"/>
          </p:nvPr>
        </p:nvSpPr>
        <p:spPr>
          <a:xfrm>
            <a:off x="311700" y="1017725"/>
            <a:ext cx="8520600" cy="3953036"/>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rgbClr val="000000"/>
              </a:buClr>
              <a:buSzPts val="2000"/>
              <a:buFont typeface="Cambria"/>
              <a:buChar char="●"/>
            </a:pPr>
            <a:r>
              <a:rPr lang="en" b="1" dirty="0">
                <a:solidFill>
                  <a:srgbClr val="000000"/>
                </a:solidFill>
                <a:ea typeface="Cambria"/>
                <a:cs typeface="Cambria"/>
                <a:sym typeface="Cambria"/>
              </a:rPr>
              <a:t>Perfect example of grassroots organizing!!</a:t>
            </a:r>
            <a:endParaRPr b="1" dirty="0">
              <a:solidFill>
                <a:srgbClr val="000000"/>
              </a:solidFill>
              <a:ea typeface="Cambria"/>
              <a:cs typeface="Cambria"/>
              <a:sym typeface="Cambria"/>
            </a:endParaRPr>
          </a:p>
          <a:p>
            <a:pPr marL="914400" lvl="1" indent="-330200" algn="l" rtl="0">
              <a:spcBef>
                <a:spcPts val="0"/>
              </a:spcBef>
              <a:spcAft>
                <a:spcPts val="0"/>
              </a:spcAft>
              <a:buClr>
                <a:srgbClr val="000000"/>
              </a:buClr>
              <a:buSzPts val="1600"/>
              <a:buFont typeface="Cambria"/>
              <a:buChar char="○"/>
            </a:pPr>
            <a:r>
              <a:rPr lang="en" sz="1500" dirty="0">
                <a:solidFill>
                  <a:srgbClr val="000000"/>
                </a:solidFill>
                <a:ea typeface="Cambria"/>
                <a:cs typeface="Cambria"/>
                <a:sym typeface="Cambria"/>
              </a:rPr>
              <a:t>Collective intelligence to inform decision-making.</a:t>
            </a:r>
            <a:endParaRPr sz="1500" dirty="0">
              <a:solidFill>
                <a:srgbClr val="000000"/>
              </a:solidFill>
              <a:ea typeface="Cambria"/>
              <a:cs typeface="Cambria"/>
              <a:sym typeface="Cambria"/>
            </a:endParaRPr>
          </a:p>
          <a:p>
            <a:pPr marL="914400" lvl="1" indent="-317500" algn="l" rtl="0">
              <a:spcBef>
                <a:spcPts val="0"/>
              </a:spcBef>
              <a:spcAft>
                <a:spcPts val="0"/>
              </a:spcAft>
              <a:buClr>
                <a:srgbClr val="000000"/>
              </a:buClr>
              <a:buSzPts val="1400"/>
              <a:buFont typeface="Cambria"/>
              <a:buChar char="○"/>
            </a:pPr>
            <a:r>
              <a:rPr lang="en" sz="1500" dirty="0">
                <a:solidFill>
                  <a:srgbClr val="000000"/>
                </a:solidFill>
                <a:ea typeface="Cambria"/>
                <a:cs typeface="Cambria"/>
                <a:sym typeface="Cambria"/>
              </a:rPr>
              <a:t>Bringing demands from the “roots” (people) to the “branches” (government)</a:t>
            </a:r>
            <a:endParaRPr sz="1500" dirty="0">
              <a:solidFill>
                <a:srgbClr val="000000"/>
              </a:solidFill>
              <a:ea typeface="Cambria"/>
              <a:cs typeface="Cambria"/>
              <a:sym typeface="Cambria"/>
            </a:endParaRPr>
          </a:p>
          <a:p>
            <a:pPr marL="457200" lvl="0" indent="-355600" algn="l" rtl="0">
              <a:spcBef>
                <a:spcPts val="0"/>
              </a:spcBef>
              <a:spcAft>
                <a:spcPts val="0"/>
              </a:spcAft>
              <a:buClr>
                <a:srgbClr val="000000"/>
              </a:buClr>
              <a:buSzPts val="2000"/>
              <a:buFont typeface="Cambria"/>
              <a:buChar char="●"/>
            </a:pPr>
            <a:r>
              <a:rPr lang="en" b="1" dirty="0">
                <a:solidFill>
                  <a:srgbClr val="000000"/>
                </a:solidFill>
                <a:ea typeface="Cambria"/>
                <a:cs typeface="Cambria"/>
                <a:sym typeface="Cambria"/>
              </a:rPr>
              <a:t>Creating an inclusive, comfortable space</a:t>
            </a:r>
            <a:endParaRPr b="1" dirty="0">
              <a:solidFill>
                <a:srgbClr val="000000"/>
              </a:solidFill>
              <a:ea typeface="Cambria"/>
              <a:cs typeface="Cambria"/>
              <a:sym typeface="Cambria"/>
            </a:endParaRPr>
          </a:p>
          <a:p>
            <a:pPr marL="914400" lvl="1" indent="-330200" algn="l" rtl="0">
              <a:spcBef>
                <a:spcPts val="0"/>
              </a:spcBef>
              <a:spcAft>
                <a:spcPts val="0"/>
              </a:spcAft>
              <a:buClr>
                <a:srgbClr val="000000"/>
              </a:buClr>
              <a:buSzPts val="1600"/>
              <a:buFont typeface="Cambria"/>
              <a:buChar char="○"/>
            </a:pPr>
            <a:r>
              <a:rPr lang="en" sz="1500" dirty="0">
                <a:solidFill>
                  <a:srgbClr val="000000"/>
                </a:solidFill>
                <a:ea typeface="Cambria"/>
                <a:cs typeface="Cambria"/>
                <a:sym typeface="Cambria"/>
              </a:rPr>
              <a:t>Not everyone feels safe enough to come to a government building to give their input on policy decisions</a:t>
            </a:r>
            <a:endParaRPr sz="1500" dirty="0">
              <a:solidFill>
                <a:srgbClr val="000000"/>
              </a:solidFill>
              <a:ea typeface="Cambria"/>
              <a:cs typeface="Cambria"/>
              <a:sym typeface="Cambria"/>
            </a:endParaRPr>
          </a:p>
          <a:p>
            <a:pPr marL="914400" lvl="1" indent="-330200" algn="l" rtl="0">
              <a:spcBef>
                <a:spcPts val="0"/>
              </a:spcBef>
              <a:spcAft>
                <a:spcPts val="0"/>
              </a:spcAft>
              <a:buClr>
                <a:srgbClr val="000000"/>
              </a:buClr>
              <a:buSzPts val="1600"/>
              <a:buFont typeface="Cambria"/>
              <a:buChar char="○"/>
            </a:pPr>
            <a:r>
              <a:rPr lang="en" sz="1500" dirty="0">
                <a:solidFill>
                  <a:srgbClr val="000000"/>
                </a:solidFill>
                <a:ea typeface="Cambria"/>
                <a:cs typeface="Cambria"/>
                <a:sym typeface="Cambria"/>
              </a:rPr>
              <a:t>Translation &amp; </a:t>
            </a:r>
            <a:r>
              <a:rPr lang="en" sz="1500" dirty="0">
                <a:solidFill>
                  <a:schemeClr val="dk1"/>
                </a:solidFill>
                <a:ea typeface="Cambria"/>
                <a:cs typeface="Cambria"/>
                <a:sym typeface="Cambria"/>
              </a:rPr>
              <a:t>Childcare</a:t>
            </a:r>
            <a:r>
              <a:rPr lang="en" sz="1500" dirty="0">
                <a:solidFill>
                  <a:srgbClr val="000000"/>
                </a:solidFill>
                <a:ea typeface="Cambria"/>
                <a:cs typeface="Cambria"/>
                <a:sym typeface="Cambria"/>
              </a:rPr>
              <a:t> is usually not provided in places of governance</a:t>
            </a:r>
            <a:endParaRPr sz="1500" dirty="0">
              <a:solidFill>
                <a:srgbClr val="000000"/>
              </a:solidFill>
              <a:ea typeface="Cambria"/>
              <a:cs typeface="Cambria"/>
              <a:sym typeface="Cambria"/>
            </a:endParaRPr>
          </a:p>
          <a:p>
            <a:pPr marL="914400" lvl="1" indent="-330200" algn="l" rtl="0">
              <a:spcBef>
                <a:spcPts val="0"/>
              </a:spcBef>
              <a:spcAft>
                <a:spcPts val="0"/>
              </a:spcAft>
              <a:buClr>
                <a:srgbClr val="000000"/>
              </a:buClr>
              <a:buSzPts val="1600"/>
              <a:buFont typeface="Cambria"/>
              <a:buChar char="○"/>
            </a:pPr>
            <a:r>
              <a:rPr lang="en" sz="1500" dirty="0">
                <a:solidFill>
                  <a:srgbClr val="000000"/>
                </a:solidFill>
                <a:ea typeface="Cambria"/>
                <a:cs typeface="Cambria"/>
                <a:sym typeface="Cambria"/>
              </a:rPr>
              <a:t>House meetings provide a familiar setting,  as well as personal connection, for participants to feel comfortable enough to share their ideas</a:t>
            </a:r>
            <a:endParaRPr sz="1500" dirty="0">
              <a:solidFill>
                <a:srgbClr val="000000"/>
              </a:solidFill>
              <a:ea typeface="Cambria"/>
              <a:cs typeface="Cambria"/>
              <a:sym typeface="Cambria"/>
            </a:endParaRPr>
          </a:p>
          <a:p>
            <a:pPr marL="1371600" lvl="2" indent="-317500" algn="l" rtl="0">
              <a:spcBef>
                <a:spcPts val="0"/>
              </a:spcBef>
              <a:spcAft>
                <a:spcPts val="0"/>
              </a:spcAft>
              <a:buClr>
                <a:srgbClr val="000000"/>
              </a:buClr>
              <a:buSzPts val="1400"/>
              <a:buFont typeface="Cambria"/>
              <a:buChar char="■"/>
            </a:pPr>
            <a:r>
              <a:rPr lang="en" sz="1500" b="1" dirty="0">
                <a:solidFill>
                  <a:srgbClr val="000000"/>
                </a:solidFill>
                <a:ea typeface="Cambria"/>
                <a:cs typeface="Cambria"/>
                <a:sym typeface="Cambria"/>
              </a:rPr>
              <a:t>These are all crucial in achieving intelligence through diversity!!</a:t>
            </a:r>
            <a:endParaRPr sz="1500" b="1" dirty="0">
              <a:solidFill>
                <a:srgbClr val="000000"/>
              </a:solidFill>
              <a:ea typeface="Cambria"/>
              <a:cs typeface="Cambria"/>
              <a:sym typeface="Cambria"/>
            </a:endParaRPr>
          </a:p>
          <a:p>
            <a:pPr marL="0" lvl="0" indent="0" algn="l" rtl="0">
              <a:spcBef>
                <a:spcPts val="0"/>
              </a:spcBef>
              <a:spcAft>
                <a:spcPts val="0"/>
              </a:spcAft>
              <a:buNone/>
            </a:pPr>
            <a:endParaRPr b="1" dirty="0">
              <a:solidFill>
                <a:srgbClr val="000000"/>
              </a:solidFill>
              <a:ea typeface="Cambria"/>
              <a:cs typeface="Cambria"/>
              <a:sym typeface="Cambria"/>
            </a:endParaRPr>
          </a:p>
          <a:p>
            <a:pPr marL="0" lvl="0" indent="0" algn="ctr" rtl="0">
              <a:spcBef>
                <a:spcPts val="0"/>
              </a:spcBef>
              <a:spcAft>
                <a:spcPts val="0"/>
              </a:spcAft>
              <a:buNone/>
            </a:pPr>
            <a:r>
              <a:rPr lang="en" b="1" dirty="0">
                <a:solidFill>
                  <a:srgbClr val="000000"/>
                </a:solidFill>
                <a:ea typeface="Alfa Slab One"/>
                <a:cs typeface="Alfa Slab One"/>
                <a:sym typeface="Alfa Slab One"/>
              </a:rPr>
              <a:t>What are other benefits of house meetings?  Or any other ways to make them more inclusive?</a:t>
            </a:r>
            <a:endParaRPr b="1" dirty="0">
              <a:solidFill>
                <a:srgbClr val="000000"/>
              </a:solidFill>
              <a:ea typeface="Alfa Slab One"/>
              <a:cs typeface="Alfa Slab One"/>
              <a:sym typeface="Alfa Slab One"/>
            </a:endParaRPr>
          </a:p>
          <a:p>
            <a:pPr marL="914400" lvl="0" indent="0" algn="l" rtl="0">
              <a:spcBef>
                <a:spcPts val="0"/>
              </a:spcBef>
              <a:spcAft>
                <a:spcPts val="0"/>
              </a:spcAft>
              <a:buNone/>
            </a:pPr>
            <a:endParaRPr sz="1400" dirty="0">
              <a:solidFill>
                <a:srgbClr val="000000"/>
              </a:solidFill>
              <a:latin typeface="Cambria"/>
              <a:ea typeface="Cambria"/>
              <a:cs typeface="Cambria"/>
              <a:sym typeface="Cambria"/>
            </a:endParaRPr>
          </a:p>
          <a:p>
            <a:pPr marL="457200" lvl="0" indent="0" algn="l" rtl="0">
              <a:spcBef>
                <a:spcPts val="0"/>
              </a:spcBef>
              <a:spcAft>
                <a:spcPts val="0"/>
              </a:spcAft>
              <a:buNone/>
            </a:pP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2"/>
          <p:cNvSpPr txBox="1">
            <a:spLocks noGrp="1"/>
          </p:cNvSpPr>
          <p:nvPr>
            <p:ph type="title"/>
          </p:nvPr>
        </p:nvSpPr>
        <p:spPr>
          <a:xfrm>
            <a:off x="0" y="445025"/>
            <a:ext cx="914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ea typeface="Alfa Slab One"/>
                <a:cs typeface="Alfa Slab One"/>
                <a:sym typeface="Alfa Slab One"/>
              </a:rPr>
              <a:t>Good Questions to Ask During House Meetings</a:t>
            </a:r>
            <a:endParaRPr b="1" dirty="0">
              <a:ea typeface="Alfa Slab One"/>
              <a:cs typeface="Alfa Slab One"/>
              <a:sym typeface="Alfa Slab One"/>
            </a:endParaRPr>
          </a:p>
        </p:txBody>
      </p:sp>
      <p:sp>
        <p:nvSpPr>
          <p:cNvPr id="128" name="Google Shape;128;p22"/>
          <p:cNvSpPr txBox="1">
            <a:spLocks noGrp="1"/>
          </p:cNvSpPr>
          <p:nvPr>
            <p:ph type="body" idx="1"/>
          </p:nvPr>
        </p:nvSpPr>
        <p:spPr>
          <a:xfrm>
            <a:off x="0" y="896475"/>
            <a:ext cx="3810000" cy="4191164"/>
          </a:xfrm>
          <a:prstGeom prst="rect">
            <a:avLst/>
          </a:prstGeom>
        </p:spPr>
        <p:txBody>
          <a:bodyPr spcFirstLastPara="1" wrap="square" lIns="91425" tIns="91425" rIns="91425" bIns="91425" anchor="t" anchorCtr="0">
            <a:noAutofit/>
          </a:bodyPr>
          <a:lstStyle/>
          <a:p>
            <a:pPr marL="457200" lvl="0" indent="-349250" algn="l" rtl="0">
              <a:spcBef>
                <a:spcPts val="0"/>
              </a:spcBef>
              <a:spcAft>
                <a:spcPts val="0"/>
              </a:spcAft>
              <a:buClr>
                <a:srgbClr val="000000"/>
              </a:buClr>
              <a:buSzPts val="1900"/>
              <a:buFont typeface="Cambria"/>
              <a:buChar char="●"/>
            </a:pPr>
            <a:r>
              <a:rPr lang="en" sz="1500" b="1" dirty="0">
                <a:solidFill>
                  <a:srgbClr val="000000"/>
                </a:solidFill>
                <a:ea typeface="Cambria"/>
                <a:cs typeface="Cambria"/>
                <a:sym typeface="Cambria"/>
              </a:rPr>
              <a:t>Who has heard about the Green New Deal and/or the Red Deal?</a:t>
            </a:r>
            <a:endParaRPr sz="1500" b="1" dirty="0">
              <a:solidFill>
                <a:srgbClr val="000000"/>
              </a:solidFill>
              <a:ea typeface="Cambria"/>
              <a:cs typeface="Cambria"/>
              <a:sym typeface="Cambria"/>
            </a:endParaRPr>
          </a:p>
          <a:p>
            <a:pPr marL="457200" lvl="0" indent="-323850" algn="l" rtl="0">
              <a:spcBef>
                <a:spcPts val="0"/>
              </a:spcBef>
              <a:spcAft>
                <a:spcPts val="0"/>
              </a:spcAft>
              <a:buClr>
                <a:srgbClr val="000000"/>
              </a:buClr>
              <a:buSzPts val="1500"/>
              <a:buFont typeface="Cambria"/>
              <a:buChar char="●"/>
            </a:pPr>
            <a:r>
              <a:rPr lang="en" sz="1500" b="1" dirty="0">
                <a:solidFill>
                  <a:srgbClr val="000000"/>
                </a:solidFill>
                <a:ea typeface="Cambria"/>
                <a:cs typeface="Cambria"/>
                <a:sym typeface="Cambria"/>
              </a:rPr>
              <a:t>How does everyone feel about these ideas (within the Green New Deal or Red Deal)?</a:t>
            </a:r>
            <a:endParaRPr sz="1500" b="1" dirty="0">
              <a:solidFill>
                <a:srgbClr val="000000"/>
              </a:solidFill>
              <a:ea typeface="Cambria"/>
              <a:cs typeface="Cambria"/>
              <a:sym typeface="Cambria"/>
            </a:endParaRPr>
          </a:p>
          <a:p>
            <a:pPr marL="457200" lvl="0" indent="-323850" algn="l" rtl="0">
              <a:spcBef>
                <a:spcPts val="0"/>
              </a:spcBef>
              <a:spcAft>
                <a:spcPts val="0"/>
              </a:spcAft>
              <a:buClr>
                <a:srgbClr val="000000"/>
              </a:buClr>
              <a:buSzPts val="1500"/>
              <a:buFont typeface="Cambria"/>
              <a:buChar char="●"/>
            </a:pPr>
            <a:r>
              <a:rPr lang="en" sz="1500" b="1" dirty="0">
                <a:solidFill>
                  <a:srgbClr val="000000"/>
                </a:solidFill>
                <a:ea typeface="Cambria"/>
                <a:cs typeface="Cambria"/>
                <a:sym typeface="Cambria"/>
              </a:rPr>
              <a:t>Is there anything that has not been thought of already that should be included in developing our People’s Red Deal/Green New Deal for the Central Coast? </a:t>
            </a:r>
            <a:endParaRPr sz="1500" b="1" dirty="0">
              <a:solidFill>
                <a:srgbClr val="000000"/>
              </a:solidFill>
              <a:ea typeface="Cambria"/>
              <a:cs typeface="Cambria"/>
              <a:sym typeface="Cambria"/>
            </a:endParaRPr>
          </a:p>
          <a:p>
            <a:pPr marL="0" lvl="0" indent="0" algn="l" rtl="0">
              <a:spcBef>
                <a:spcPts val="1600"/>
              </a:spcBef>
              <a:spcAft>
                <a:spcPts val="1600"/>
              </a:spcAft>
              <a:buNone/>
            </a:pPr>
            <a:r>
              <a:rPr lang="en" b="1" dirty="0">
                <a:solidFill>
                  <a:srgbClr val="000000"/>
                </a:solidFill>
                <a:ea typeface="Cambria"/>
                <a:cs typeface="Cambria"/>
                <a:sym typeface="Cambria"/>
              </a:rPr>
              <a:t>Can you think of other good questions for conversation starters on a Central Coast Green New Deal?</a:t>
            </a:r>
            <a:endParaRPr b="1" dirty="0">
              <a:solidFill>
                <a:srgbClr val="000000"/>
              </a:solidFill>
              <a:ea typeface="Cambria"/>
              <a:cs typeface="Cambria"/>
              <a:sym typeface="Cambria"/>
            </a:endParaRPr>
          </a:p>
        </p:txBody>
      </p:sp>
      <p:pic>
        <p:nvPicPr>
          <p:cNvPr id="129" name="Google Shape;129;p22"/>
          <p:cNvPicPr preferRelativeResize="0"/>
          <p:nvPr/>
        </p:nvPicPr>
        <p:blipFill>
          <a:blip r:embed="rId3">
            <a:alphaModFix/>
          </a:blip>
          <a:stretch>
            <a:fillRect/>
          </a:stretch>
        </p:blipFill>
        <p:spPr>
          <a:xfrm>
            <a:off x="3937526" y="896475"/>
            <a:ext cx="5206474" cy="33505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ea typeface="Alfa Slab One"/>
                <a:cs typeface="Alfa Slab One"/>
                <a:sym typeface="Alfa Slab One"/>
              </a:rPr>
              <a:t>Roles in Organizing a House Meeting</a:t>
            </a:r>
            <a:endParaRPr b="1" dirty="0">
              <a:ea typeface="Alfa Slab One"/>
              <a:cs typeface="Alfa Slab One"/>
              <a:sym typeface="Alfa Slab One"/>
            </a:endParaRPr>
          </a:p>
        </p:txBody>
      </p:sp>
      <p:sp>
        <p:nvSpPr>
          <p:cNvPr id="135" name="Google Shape;135;p23"/>
          <p:cNvSpPr txBox="1">
            <a:spLocks noGrp="1"/>
          </p:cNvSpPr>
          <p:nvPr>
            <p:ph type="body" idx="1"/>
          </p:nvPr>
        </p:nvSpPr>
        <p:spPr>
          <a:xfrm>
            <a:off x="311700" y="1017726"/>
            <a:ext cx="8520600" cy="4125774"/>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Font typeface="Alfa Slab One"/>
              <a:buChar char="●"/>
            </a:pPr>
            <a:r>
              <a:rPr lang="en" b="1" dirty="0">
                <a:solidFill>
                  <a:srgbClr val="000000"/>
                </a:solidFill>
                <a:ea typeface="Alfa Slab One"/>
                <a:cs typeface="Alfa Slab One"/>
                <a:sym typeface="Alfa Slab One"/>
              </a:rPr>
              <a:t>Outreach</a:t>
            </a:r>
            <a:endParaRPr b="1" dirty="0">
              <a:solidFill>
                <a:srgbClr val="000000"/>
              </a:solidFill>
              <a:ea typeface="Alfa Slab One"/>
              <a:cs typeface="Alfa Slab One"/>
              <a:sym typeface="Alfa Slab One"/>
            </a:endParaRPr>
          </a:p>
          <a:p>
            <a:pPr marL="914400" lvl="1" indent="-330200" algn="l" rtl="0">
              <a:spcBef>
                <a:spcPts val="0"/>
              </a:spcBef>
              <a:spcAft>
                <a:spcPts val="0"/>
              </a:spcAft>
              <a:buClr>
                <a:srgbClr val="000000"/>
              </a:buClr>
              <a:buSzPts val="1600"/>
              <a:buFont typeface="Cambria"/>
              <a:buChar char="○"/>
            </a:pPr>
            <a:r>
              <a:rPr lang="en" sz="1500" dirty="0">
                <a:solidFill>
                  <a:srgbClr val="000000"/>
                </a:solidFill>
                <a:ea typeface="Cambria"/>
                <a:cs typeface="Cambria"/>
                <a:sym typeface="Cambria"/>
              </a:rPr>
              <a:t>Reach out to a small group (5-10) of friends, family, and co-workers.</a:t>
            </a:r>
            <a:endParaRPr sz="1500" dirty="0">
              <a:solidFill>
                <a:srgbClr val="000000"/>
              </a:solidFill>
              <a:ea typeface="Cambria"/>
              <a:cs typeface="Cambria"/>
              <a:sym typeface="Cambria"/>
            </a:endParaRPr>
          </a:p>
          <a:p>
            <a:pPr marL="457200" lvl="0" indent="-381000" algn="l" rtl="0">
              <a:spcBef>
                <a:spcPts val="0"/>
              </a:spcBef>
              <a:spcAft>
                <a:spcPts val="0"/>
              </a:spcAft>
              <a:buClr>
                <a:srgbClr val="000000"/>
              </a:buClr>
              <a:buSzPts val="2400"/>
              <a:buFont typeface="Cambria"/>
              <a:buChar char="●"/>
            </a:pPr>
            <a:r>
              <a:rPr lang="en" b="1" dirty="0">
                <a:solidFill>
                  <a:srgbClr val="000000"/>
                </a:solidFill>
                <a:ea typeface="Alfa Slab One"/>
                <a:cs typeface="Alfa Slab One"/>
                <a:sym typeface="Alfa Slab One"/>
              </a:rPr>
              <a:t>Facilitation</a:t>
            </a:r>
            <a:endParaRPr b="1" dirty="0">
              <a:solidFill>
                <a:srgbClr val="000000"/>
              </a:solidFill>
              <a:ea typeface="Alfa Slab One"/>
              <a:cs typeface="Alfa Slab One"/>
              <a:sym typeface="Alfa Slab One"/>
            </a:endParaRPr>
          </a:p>
          <a:p>
            <a:pPr marL="914400" lvl="1" indent="-311150" algn="l" rtl="0">
              <a:spcBef>
                <a:spcPts val="0"/>
              </a:spcBef>
              <a:spcAft>
                <a:spcPts val="0"/>
              </a:spcAft>
              <a:buClr>
                <a:srgbClr val="000000"/>
              </a:buClr>
              <a:buSzPts val="1300"/>
              <a:buFont typeface="Cambria"/>
              <a:buChar char="○"/>
            </a:pPr>
            <a:r>
              <a:rPr lang="en" sz="1500" dirty="0">
                <a:solidFill>
                  <a:srgbClr val="000000"/>
                </a:solidFill>
                <a:ea typeface="Cambria"/>
                <a:cs typeface="Cambria"/>
                <a:sym typeface="Cambria"/>
              </a:rPr>
              <a:t>Choose an accessible date, time, and location with that small group. </a:t>
            </a:r>
            <a:endParaRPr sz="1500" dirty="0">
              <a:solidFill>
                <a:srgbClr val="000000"/>
              </a:solidFill>
              <a:ea typeface="Cambria"/>
              <a:cs typeface="Cambria"/>
              <a:sym typeface="Cambria"/>
            </a:endParaRPr>
          </a:p>
          <a:p>
            <a:pPr marL="914400" lvl="1" indent="-311150" algn="l" rtl="0">
              <a:spcBef>
                <a:spcPts val="0"/>
              </a:spcBef>
              <a:spcAft>
                <a:spcPts val="0"/>
              </a:spcAft>
              <a:buClr>
                <a:srgbClr val="000000"/>
              </a:buClr>
              <a:buSzPts val="1300"/>
              <a:buFont typeface="Cambria"/>
              <a:buChar char="○"/>
            </a:pPr>
            <a:r>
              <a:rPr lang="en" sz="1500" dirty="0">
                <a:solidFill>
                  <a:srgbClr val="000000"/>
                </a:solidFill>
                <a:ea typeface="Cambria"/>
                <a:cs typeface="Cambria"/>
                <a:sym typeface="Cambria"/>
              </a:rPr>
              <a:t>Until COVID19 is over,  we should host online conversations using free tools like google hangouts or zoom</a:t>
            </a:r>
            <a:endParaRPr sz="1500" dirty="0">
              <a:solidFill>
                <a:srgbClr val="000000"/>
              </a:solidFill>
              <a:ea typeface="Cambria"/>
              <a:cs typeface="Cambria"/>
              <a:sym typeface="Cambria"/>
            </a:endParaRPr>
          </a:p>
          <a:p>
            <a:pPr marL="914400" lvl="1" indent="-311150" algn="l" rtl="0">
              <a:spcBef>
                <a:spcPts val="0"/>
              </a:spcBef>
              <a:spcAft>
                <a:spcPts val="0"/>
              </a:spcAft>
              <a:buClr>
                <a:srgbClr val="000000"/>
              </a:buClr>
              <a:buSzPts val="1300"/>
              <a:buFont typeface="Cambria"/>
              <a:buChar char="○"/>
            </a:pPr>
            <a:r>
              <a:rPr lang="en" sz="1500" dirty="0">
                <a:solidFill>
                  <a:srgbClr val="000000"/>
                </a:solidFill>
                <a:ea typeface="Cambria"/>
                <a:cs typeface="Cambria"/>
                <a:sym typeface="Cambria"/>
              </a:rPr>
              <a:t>Share background info!  Never assume that everyone automatically knows terms like “Green New Deal”</a:t>
            </a:r>
            <a:endParaRPr sz="1500" dirty="0">
              <a:solidFill>
                <a:srgbClr val="000000"/>
              </a:solidFill>
              <a:ea typeface="Cambria"/>
              <a:cs typeface="Cambria"/>
              <a:sym typeface="Cambria"/>
            </a:endParaRPr>
          </a:p>
          <a:p>
            <a:pPr marL="914400" lvl="1" indent="-311150" algn="l" rtl="0">
              <a:spcBef>
                <a:spcPts val="0"/>
              </a:spcBef>
              <a:spcAft>
                <a:spcPts val="0"/>
              </a:spcAft>
              <a:buClr>
                <a:srgbClr val="000000"/>
              </a:buClr>
              <a:buSzPts val="1300"/>
              <a:buFont typeface="Cambria"/>
              <a:buChar char="○"/>
            </a:pPr>
            <a:r>
              <a:rPr lang="en" sz="1500" dirty="0">
                <a:solidFill>
                  <a:srgbClr val="000000"/>
                </a:solidFill>
                <a:ea typeface="Cambria"/>
                <a:cs typeface="Cambria"/>
                <a:sym typeface="Cambria"/>
              </a:rPr>
              <a:t>Listen and learn!</a:t>
            </a:r>
            <a:endParaRPr sz="1500" dirty="0">
              <a:solidFill>
                <a:srgbClr val="000000"/>
              </a:solidFill>
              <a:ea typeface="Cambria"/>
              <a:cs typeface="Cambria"/>
              <a:sym typeface="Cambria"/>
            </a:endParaRPr>
          </a:p>
          <a:p>
            <a:pPr marL="914400" lvl="1" indent="-311150" algn="l" rtl="0">
              <a:spcBef>
                <a:spcPts val="0"/>
              </a:spcBef>
              <a:spcAft>
                <a:spcPts val="0"/>
              </a:spcAft>
              <a:buClr>
                <a:srgbClr val="000000"/>
              </a:buClr>
              <a:buSzPts val="1300"/>
              <a:buFont typeface="Cambria"/>
              <a:buChar char="○"/>
            </a:pPr>
            <a:r>
              <a:rPr lang="en" sz="1500" dirty="0">
                <a:solidFill>
                  <a:srgbClr val="000000"/>
                </a:solidFill>
                <a:ea typeface="Cambria"/>
                <a:cs typeface="Cambria"/>
                <a:sym typeface="Cambria"/>
              </a:rPr>
              <a:t>Take notes!</a:t>
            </a:r>
            <a:endParaRPr sz="1500" dirty="0">
              <a:solidFill>
                <a:srgbClr val="000000"/>
              </a:solidFill>
              <a:ea typeface="Cambria"/>
              <a:cs typeface="Cambria"/>
              <a:sym typeface="Cambria"/>
            </a:endParaRPr>
          </a:p>
          <a:p>
            <a:pPr marL="914400" lvl="1" indent="-311150" algn="l" rtl="0">
              <a:spcBef>
                <a:spcPts val="0"/>
              </a:spcBef>
              <a:spcAft>
                <a:spcPts val="0"/>
              </a:spcAft>
              <a:buClr>
                <a:srgbClr val="000000"/>
              </a:buClr>
              <a:buSzPts val="1300"/>
              <a:buFont typeface="Cambria"/>
              <a:buChar char="○"/>
            </a:pPr>
            <a:r>
              <a:rPr lang="en" sz="1500" dirty="0">
                <a:solidFill>
                  <a:srgbClr val="000000"/>
                </a:solidFill>
                <a:ea typeface="Cambria"/>
                <a:cs typeface="Cambria"/>
                <a:sym typeface="Cambria"/>
              </a:rPr>
              <a:t>P</a:t>
            </a:r>
            <a:r>
              <a:rPr lang="en" sz="1500" u="sng" dirty="0">
                <a:solidFill>
                  <a:srgbClr val="000000"/>
                </a:solidFill>
                <a:ea typeface="Cambria"/>
                <a:cs typeface="Cambria"/>
                <a:sym typeface="Cambria"/>
                <a:hlinkClick r:id="rId3">
                  <a:extLst>
                    <a:ext uri="{A12FA001-AC4F-418D-AE19-62706E023703}">
                      <ahyp:hlinkClr xmlns:ahyp="http://schemas.microsoft.com/office/drawing/2018/hyperlinkcolor" val="tx"/>
                    </a:ext>
                  </a:extLst>
                </a:hlinkClick>
              </a:rPr>
              <a:t>ost-house meeting survey</a:t>
            </a:r>
            <a:endParaRPr sz="1500" dirty="0">
              <a:solidFill>
                <a:srgbClr val="000000"/>
              </a:solidFill>
              <a:ea typeface="Cambria"/>
              <a:cs typeface="Cambria"/>
              <a:sym typeface="Cambria"/>
            </a:endParaRPr>
          </a:p>
          <a:p>
            <a:pPr marL="457200" lvl="0" indent="-311150" algn="l" rtl="0">
              <a:spcBef>
                <a:spcPts val="0"/>
              </a:spcBef>
              <a:spcAft>
                <a:spcPts val="0"/>
              </a:spcAft>
              <a:buClr>
                <a:srgbClr val="000000"/>
              </a:buClr>
              <a:buSzPts val="1300"/>
              <a:buFont typeface="Cambria"/>
              <a:buChar char="●"/>
            </a:pPr>
            <a:r>
              <a:rPr lang="en" dirty="0">
                <a:solidFill>
                  <a:srgbClr val="000000"/>
                </a:solidFill>
                <a:ea typeface="Cambria"/>
                <a:cs typeface="Cambria"/>
                <a:sym typeface="Cambria"/>
              </a:rPr>
              <a:t>After you’ve hosted a house meeting, reach out to your friends, family, neighbors and/or co-workers to see if they are interested in hosting one of their own! (Or host another if there’s unfinished conversation!)</a:t>
            </a:r>
            <a:endParaRPr dirty="0">
              <a:solidFill>
                <a:srgbClr val="000000"/>
              </a:solidFill>
              <a:ea typeface="Cambria"/>
              <a:cs typeface="Cambria"/>
              <a:sym typeface="Cambria"/>
            </a:endParaRPr>
          </a:p>
          <a:p>
            <a:pPr marL="0" lvl="0" indent="0" algn="l" rtl="0">
              <a:spcBef>
                <a:spcPts val="0"/>
              </a:spcBef>
              <a:spcAft>
                <a:spcPts val="0"/>
              </a:spcAft>
              <a:buNone/>
            </a:pPr>
            <a:endParaRPr sz="1300" dirty="0">
              <a:solidFill>
                <a:srgbClr val="000000"/>
              </a:solidFill>
              <a:latin typeface="Alfa Slab One"/>
              <a:ea typeface="Alfa Slab One"/>
              <a:cs typeface="Alfa Slab One"/>
              <a:sym typeface="Alfa Slab One"/>
            </a:endParaRPr>
          </a:p>
          <a:p>
            <a:pPr marL="0" lvl="0" indent="0" algn="l" rtl="0">
              <a:spcBef>
                <a:spcPts val="0"/>
              </a:spcBef>
              <a:spcAft>
                <a:spcPts val="0"/>
              </a:spcAft>
              <a:buNone/>
            </a:pPr>
            <a:endParaRPr sz="1200" dirty="0">
              <a:solidFill>
                <a:srgbClr val="000000"/>
              </a:solidFill>
              <a:latin typeface="Nunito"/>
              <a:ea typeface="Nunito"/>
              <a:cs typeface="Nunito"/>
              <a:sym typeface="Nunito"/>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E1DF3-F806-BE41-ADE8-1460A0C15CC2}"/>
              </a:ext>
            </a:extLst>
          </p:cNvPr>
          <p:cNvSpPr>
            <a:spLocks noGrp="1"/>
          </p:cNvSpPr>
          <p:nvPr>
            <p:ph type="title"/>
          </p:nvPr>
        </p:nvSpPr>
        <p:spPr>
          <a:xfrm>
            <a:off x="311700" y="176892"/>
            <a:ext cx="8520600" cy="1060641"/>
          </a:xfrm>
        </p:spPr>
        <p:txBody>
          <a:bodyPr>
            <a:normAutofit/>
          </a:bodyPr>
          <a:lstStyle/>
          <a:p>
            <a:pPr algn="ctr"/>
            <a:r>
              <a:rPr lang="en-US" dirty="0"/>
              <a:t>What’s in Our Green New Deal?</a:t>
            </a:r>
          </a:p>
        </p:txBody>
      </p:sp>
      <p:sp>
        <p:nvSpPr>
          <p:cNvPr id="3" name="Content Placeholder 2">
            <a:extLst>
              <a:ext uri="{FF2B5EF4-FFF2-40B4-BE49-F238E27FC236}">
                <a16:creationId xmlns:a16="http://schemas.microsoft.com/office/drawing/2014/main" id="{66695221-AA3E-6D48-8C5E-8B7C306F6E4A}"/>
              </a:ext>
            </a:extLst>
          </p:cNvPr>
          <p:cNvSpPr>
            <a:spLocks noGrp="1"/>
          </p:cNvSpPr>
          <p:nvPr>
            <p:ph idx="1"/>
          </p:nvPr>
        </p:nvSpPr>
        <p:spPr>
          <a:xfrm>
            <a:off x="611892" y="1237534"/>
            <a:ext cx="8016567" cy="3195884"/>
          </a:xfrm>
        </p:spPr>
        <p:txBody>
          <a:bodyPr>
            <a:normAutofit/>
          </a:bodyPr>
          <a:lstStyle/>
          <a:p>
            <a:r>
              <a:rPr lang="en-US" b="1" dirty="0"/>
              <a:t>Infrastructure and Economy: Transportation, Energy, Housing, and a Just Transition</a:t>
            </a:r>
          </a:p>
          <a:p>
            <a:pPr marL="114300" indent="0">
              <a:buNone/>
            </a:pPr>
            <a:endParaRPr lang="en-US" b="1" dirty="0"/>
          </a:p>
          <a:p>
            <a:r>
              <a:rPr lang="en-US" b="1" dirty="0"/>
              <a:t>Social Justice: Policing, Indigenous Justice, and Racial Equity</a:t>
            </a:r>
          </a:p>
          <a:p>
            <a:pPr marL="114300" indent="0">
              <a:buNone/>
            </a:pPr>
            <a:endParaRPr lang="en-US" b="1" dirty="0"/>
          </a:p>
          <a:p>
            <a:r>
              <a:rPr lang="en-US" b="1" dirty="0"/>
              <a:t>Democracy: Political Process and Mobilizing to Enact Our Green New Deal</a:t>
            </a:r>
          </a:p>
          <a:p>
            <a:pPr marL="114300" indent="0">
              <a:buNone/>
            </a:pPr>
            <a:endParaRPr lang="en-US" b="1" dirty="0"/>
          </a:p>
          <a:p>
            <a:pPr marL="114300" indent="0" algn="ctr">
              <a:buNone/>
            </a:pPr>
            <a:r>
              <a:rPr lang="en-US" sz="1800" b="0" i="0" u="sng" strike="noStrike" dirty="0">
                <a:solidFill>
                  <a:srgbClr val="1155CC"/>
                </a:solidFill>
                <a:effectLst/>
                <a:latin typeface="Arial" panose="020B0604020202020204" pitchFamily="34" charset="0"/>
                <a:hlinkClick r:id="rId3"/>
              </a:rPr>
              <a:t>https://www.cccjn.org/gnd-report</a:t>
            </a:r>
            <a:endParaRPr lang="en-US" dirty="0"/>
          </a:p>
        </p:txBody>
      </p:sp>
    </p:spTree>
    <p:extLst>
      <p:ext uri="{BB962C8B-B14F-4D97-AF65-F5344CB8AC3E}">
        <p14:creationId xmlns:p14="http://schemas.microsoft.com/office/powerpoint/2010/main" val="27966868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3EF7C-1B1C-2840-B6BF-7CCE7CDCD5EE}"/>
              </a:ext>
            </a:extLst>
          </p:cNvPr>
          <p:cNvSpPr>
            <a:spLocks noGrp="1"/>
          </p:cNvSpPr>
          <p:nvPr>
            <p:ph type="title"/>
          </p:nvPr>
        </p:nvSpPr>
        <p:spPr>
          <a:xfrm>
            <a:off x="302508" y="0"/>
            <a:ext cx="8332728" cy="1326911"/>
          </a:xfrm>
        </p:spPr>
        <p:txBody>
          <a:bodyPr>
            <a:normAutofit fontScale="90000"/>
          </a:bodyPr>
          <a:lstStyle/>
          <a:p>
            <a:pPr algn="ctr"/>
            <a:r>
              <a:rPr lang="en-US" b="1" dirty="0"/>
              <a:t>Infrastructure and Economy: </a:t>
            </a:r>
            <a:br>
              <a:rPr lang="en-US" b="1" dirty="0"/>
            </a:br>
            <a:r>
              <a:rPr lang="en-US" b="1" dirty="0"/>
              <a:t>Transportation, Energy, Housing, Just Transition</a:t>
            </a:r>
            <a:br>
              <a:rPr lang="en-US" b="1" dirty="0"/>
            </a:br>
            <a:endParaRPr lang="en-US" dirty="0"/>
          </a:p>
        </p:txBody>
      </p:sp>
      <p:sp>
        <p:nvSpPr>
          <p:cNvPr id="3" name="Content Placeholder 2">
            <a:extLst>
              <a:ext uri="{FF2B5EF4-FFF2-40B4-BE49-F238E27FC236}">
                <a16:creationId xmlns:a16="http://schemas.microsoft.com/office/drawing/2014/main" id="{F258B643-8395-8845-BDF7-65EB0A139E4B}"/>
              </a:ext>
            </a:extLst>
          </p:cNvPr>
          <p:cNvSpPr>
            <a:spLocks noGrp="1"/>
          </p:cNvSpPr>
          <p:nvPr>
            <p:ph idx="1"/>
          </p:nvPr>
        </p:nvSpPr>
        <p:spPr>
          <a:xfrm>
            <a:off x="460638" y="1326911"/>
            <a:ext cx="7403202" cy="3455642"/>
          </a:xfrm>
        </p:spPr>
        <p:txBody>
          <a:bodyPr>
            <a:normAutofit lnSpcReduction="10000"/>
          </a:bodyPr>
          <a:lstStyle/>
          <a:p>
            <a:r>
              <a:rPr lang="en-US" dirty="0"/>
              <a:t>Increase </a:t>
            </a:r>
            <a:r>
              <a:rPr lang="en-US" b="1" dirty="0"/>
              <a:t>affordable housing </a:t>
            </a:r>
            <a:r>
              <a:rPr lang="en-US" dirty="0"/>
              <a:t>for all</a:t>
            </a:r>
          </a:p>
          <a:p>
            <a:r>
              <a:rPr lang="en-US" dirty="0"/>
              <a:t>Embrace rent and mortgage </a:t>
            </a:r>
            <a:r>
              <a:rPr lang="en-US" b="1" dirty="0"/>
              <a:t>forgiveness</a:t>
            </a:r>
          </a:p>
          <a:p>
            <a:r>
              <a:rPr lang="en-US" dirty="0"/>
              <a:t>Expand bus and train lines for regional </a:t>
            </a:r>
            <a:r>
              <a:rPr lang="en-US" b="1" dirty="0"/>
              <a:t>connectivity</a:t>
            </a:r>
            <a:r>
              <a:rPr lang="en-US" dirty="0"/>
              <a:t>, more dedicated bike paths</a:t>
            </a:r>
          </a:p>
          <a:p>
            <a:r>
              <a:rPr lang="en-US" dirty="0"/>
              <a:t>Support </a:t>
            </a:r>
            <a:r>
              <a:rPr lang="en-US" b="1" dirty="0"/>
              <a:t>telecommuting</a:t>
            </a:r>
            <a:r>
              <a:rPr lang="en-US" dirty="0"/>
              <a:t> </a:t>
            </a:r>
          </a:p>
          <a:p>
            <a:r>
              <a:rPr lang="en-US" dirty="0"/>
              <a:t>Expand </a:t>
            </a:r>
            <a:r>
              <a:rPr lang="en-US" b="1" dirty="0"/>
              <a:t>green jobs</a:t>
            </a:r>
            <a:r>
              <a:rPr lang="en-US" dirty="0"/>
              <a:t>, work with labor </a:t>
            </a:r>
            <a:r>
              <a:rPr lang="en-US" b="1" dirty="0"/>
              <a:t>unions</a:t>
            </a:r>
          </a:p>
          <a:p>
            <a:r>
              <a:rPr lang="en-US" dirty="0"/>
              <a:t>project </a:t>
            </a:r>
            <a:r>
              <a:rPr lang="en-US" b="1" dirty="0"/>
              <a:t>labor agreements </a:t>
            </a:r>
            <a:r>
              <a:rPr lang="en-US" dirty="0"/>
              <a:t>and </a:t>
            </a:r>
            <a:r>
              <a:rPr lang="en-US" b="1" dirty="0"/>
              <a:t>local hiring</a:t>
            </a:r>
          </a:p>
          <a:p>
            <a:r>
              <a:rPr lang="en-US" dirty="0"/>
              <a:t>Align disaster </a:t>
            </a:r>
            <a:r>
              <a:rPr lang="en-US" b="1" dirty="0"/>
              <a:t>planning</a:t>
            </a:r>
            <a:r>
              <a:rPr lang="en-US" dirty="0"/>
              <a:t> with </a:t>
            </a:r>
            <a:r>
              <a:rPr lang="en-US" b="1" dirty="0"/>
              <a:t>job creation</a:t>
            </a:r>
          </a:p>
          <a:p>
            <a:r>
              <a:rPr lang="en-US" dirty="0"/>
              <a:t>Restore </a:t>
            </a:r>
            <a:r>
              <a:rPr lang="en-US" b="1" dirty="0"/>
              <a:t>kelp</a:t>
            </a:r>
            <a:r>
              <a:rPr lang="en-US" dirty="0"/>
              <a:t> beds, </a:t>
            </a:r>
            <a:r>
              <a:rPr lang="en-US" b="1" dirty="0"/>
              <a:t>coastal</a:t>
            </a:r>
            <a:r>
              <a:rPr lang="en-US" dirty="0"/>
              <a:t> lands, areas affected by fires, build </a:t>
            </a:r>
            <a:r>
              <a:rPr lang="en-US" b="1" dirty="0"/>
              <a:t>climate resilient infrastructure </a:t>
            </a:r>
          </a:p>
        </p:txBody>
      </p:sp>
    </p:spTree>
    <p:extLst>
      <p:ext uri="{BB962C8B-B14F-4D97-AF65-F5344CB8AC3E}">
        <p14:creationId xmlns:p14="http://schemas.microsoft.com/office/powerpoint/2010/main" val="217284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ctrTitle"/>
          </p:nvPr>
        </p:nvSpPr>
        <p:spPr>
          <a:xfrm>
            <a:off x="562500" y="590075"/>
            <a:ext cx="7737900" cy="4256400"/>
          </a:xfrm>
          <a:prstGeom prst="rect">
            <a:avLst/>
          </a:prstGeom>
        </p:spPr>
        <p:txBody>
          <a:bodyPr spcFirstLastPara="1" wrap="square" lIns="91425" tIns="91425" rIns="91425" bIns="91425" anchor="b" anchorCtr="0">
            <a:noAutofit/>
          </a:bodyPr>
          <a:lstStyle/>
          <a:p>
            <a:pPr marL="0" lvl="0" indent="0" algn="l" rtl="0">
              <a:lnSpc>
                <a:spcPct val="115000"/>
              </a:lnSpc>
              <a:spcBef>
                <a:spcPts val="0"/>
              </a:spcBef>
              <a:spcAft>
                <a:spcPts val="0"/>
              </a:spcAft>
              <a:buClr>
                <a:schemeClr val="dk1"/>
              </a:buClr>
              <a:buSzPts val="1100"/>
              <a:buFont typeface="Arial"/>
              <a:buNone/>
            </a:pPr>
            <a:r>
              <a:rPr lang="en" sz="1400" b="1" dirty="0">
                <a:solidFill>
                  <a:srgbClr val="3F6B5C"/>
                </a:solidFill>
              </a:rPr>
              <a:t>Our Identity</a:t>
            </a:r>
            <a:endParaRPr sz="1400" b="1" dirty="0">
              <a:solidFill>
                <a:srgbClr val="3F6B5C"/>
              </a:solidFill>
            </a:endParaRPr>
          </a:p>
          <a:p>
            <a:pPr marL="0" lvl="0" indent="0" algn="l" rtl="0">
              <a:lnSpc>
                <a:spcPct val="115000"/>
              </a:lnSpc>
              <a:spcBef>
                <a:spcPts val="400"/>
              </a:spcBef>
              <a:spcAft>
                <a:spcPts val="0"/>
              </a:spcAft>
              <a:buClr>
                <a:schemeClr val="dk1"/>
              </a:buClr>
              <a:buSzPts val="1100"/>
              <a:buFont typeface="Arial"/>
              <a:buNone/>
            </a:pPr>
            <a:r>
              <a:rPr lang="en" sz="1400" dirty="0">
                <a:solidFill>
                  <a:srgbClr val="3F6B5C"/>
                </a:solidFill>
              </a:rPr>
              <a:t>We are a network of social justice and environmental organizations and leaders committed to a climate movement that advances social, economic, and environmental justice for Ventura and Santa Barbara counties.</a:t>
            </a:r>
            <a:endParaRPr sz="1400" dirty="0">
              <a:solidFill>
                <a:srgbClr val="3F6B5C"/>
              </a:solidFill>
            </a:endParaRPr>
          </a:p>
          <a:p>
            <a:pPr marL="0" lvl="0" indent="0" algn="l" rtl="0">
              <a:lnSpc>
                <a:spcPct val="115000"/>
              </a:lnSpc>
              <a:spcBef>
                <a:spcPts val="400"/>
              </a:spcBef>
              <a:spcAft>
                <a:spcPts val="0"/>
              </a:spcAft>
              <a:buClr>
                <a:schemeClr val="dk1"/>
              </a:buClr>
              <a:buSzPts val="1100"/>
              <a:buFont typeface="Arial"/>
              <a:buNone/>
            </a:pPr>
            <a:r>
              <a:rPr lang="en" sz="1400" dirty="0">
                <a:solidFill>
                  <a:srgbClr val="3F6B5C"/>
                </a:solidFill>
              </a:rPr>
              <a:t> </a:t>
            </a:r>
            <a:endParaRPr sz="1400" dirty="0">
              <a:solidFill>
                <a:srgbClr val="3F6B5C"/>
              </a:solidFill>
            </a:endParaRPr>
          </a:p>
          <a:p>
            <a:pPr marL="0" lvl="0" indent="0" algn="l" rtl="0">
              <a:lnSpc>
                <a:spcPct val="115000"/>
              </a:lnSpc>
              <a:spcBef>
                <a:spcPts val="400"/>
              </a:spcBef>
              <a:spcAft>
                <a:spcPts val="0"/>
              </a:spcAft>
              <a:buClr>
                <a:schemeClr val="dk1"/>
              </a:buClr>
              <a:buSzPts val="1100"/>
              <a:buFont typeface="Arial"/>
              <a:buNone/>
            </a:pPr>
            <a:r>
              <a:rPr lang="en" sz="1400" b="1" dirty="0">
                <a:solidFill>
                  <a:srgbClr val="3F6B5C"/>
                </a:solidFill>
              </a:rPr>
              <a:t>Our Vision</a:t>
            </a:r>
            <a:endParaRPr sz="1400" b="1" dirty="0">
              <a:solidFill>
                <a:srgbClr val="3F6B5C"/>
              </a:solidFill>
            </a:endParaRPr>
          </a:p>
          <a:p>
            <a:pPr marL="0" lvl="0" indent="0" algn="l" rtl="0">
              <a:lnSpc>
                <a:spcPct val="115000"/>
              </a:lnSpc>
              <a:spcBef>
                <a:spcPts val="400"/>
              </a:spcBef>
              <a:spcAft>
                <a:spcPts val="0"/>
              </a:spcAft>
              <a:buClr>
                <a:schemeClr val="dk1"/>
              </a:buClr>
              <a:buSzPts val="1100"/>
              <a:buFont typeface="Arial"/>
              <a:buNone/>
            </a:pPr>
            <a:r>
              <a:rPr lang="en" sz="1400" dirty="0">
                <a:solidFill>
                  <a:srgbClr val="3F6B5C"/>
                </a:solidFill>
              </a:rPr>
              <a:t>Our vision is to create a more resilient and just region in the face of climate change by leading a just transition away from fossil fuels while transforming current social, economic, and environmental systems and conditions.</a:t>
            </a:r>
            <a:endParaRPr sz="1400" dirty="0">
              <a:solidFill>
                <a:srgbClr val="3F6B5C"/>
              </a:solidFill>
            </a:endParaRPr>
          </a:p>
          <a:p>
            <a:pPr marL="0" lvl="0" indent="0" algn="ctr" rtl="0">
              <a:lnSpc>
                <a:spcPct val="115000"/>
              </a:lnSpc>
              <a:spcBef>
                <a:spcPts val="400"/>
              </a:spcBef>
              <a:spcAft>
                <a:spcPts val="0"/>
              </a:spcAft>
              <a:buClr>
                <a:schemeClr val="dk1"/>
              </a:buClr>
              <a:buSzPts val="1100"/>
              <a:buFont typeface="Arial"/>
              <a:buNone/>
            </a:pPr>
            <a:r>
              <a:rPr lang="en" sz="1400" dirty="0">
                <a:solidFill>
                  <a:srgbClr val="3F6B5C"/>
                </a:solidFill>
              </a:rPr>
              <a:t> </a:t>
            </a:r>
            <a:endParaRPr sz="1400" dirty="0">
              <a:solidFill>
                <a:srgbClr val="3F6B5C"/>
              </a:solidFill>
            </a:endParaRPr>
          </a:p>
          <a:p>
            <a:pPr marL="0" lvl="0" indent="0" algn="l" rtl="0">
              <a:lnSpc>
                <a:spcPct val="115000"/>
              </a:lnSpc>
              <a:spcBef>
                <a:spcPts val="400"/>
              </a:spcBef>
              <a:spcAft>
                <a:spcPts val="0"/>
              </a:spcAft>
              <a:buClr>
                <a:schemeClr val="dk1"/>
              </a:buClr>
              <a:buSzPts val="1100"/>
              <a:buFont typeface="Arial"/>
              <a:buNone/>
            </a:pPr>
            <a:r>
              <a:rPr lang="en" sz="1400" b="1" dirty="0">
                <a:solidFill>
                  <a:srgbClr val="3F6B5C"/>
                </a:solidFill>
              </a:rPr>
              <a:t>Our Mission</a:t>
            </a:r>
            <a:endParaRPr sz="1400" b="1" dirty="0">
              <a:solidFill>
                <a:srgbClr val="3F6B5C"/>
              </a:solidFill>
            </a:endParaRPr>
          </a:p>
          <a:p>
            <a:pPr marL="0" lvl="0" indent="0" algn="l" rtl="0">
              <a:lnSpc>
                <a:spcPct val="115000"/>
              </a:lnSpc>
              <a:spcBef>
                <a:spcPts val="400"/>
              </a:spcBef>
              <a:spcAft>
                <a:spcPts val="400"/>
              </a:spcAft>
              <a:buNone/>
            </a:pPr>
            <a:r>
              <a:rPr lang="en" sz="1400" dirty="0">
                <a:solidFill>
                  <a:srgbClr val="3F6B5C"/>
                </a:solidFill>
              </a:rPr>
              <a:t>Our mission is to forge a regional partnership between social justice and environmental movements to expand our collective power, so we can advance restorative actions and systems change centering on communities who bear the greatest burden of climate change impacts.</a:t>
            </a:r>
            <a:endParaRPr sz="1400" dirty="0">
              <a:solidFill>
                <a:srgbClr val="3F6B5C"/>
              </a:solidFill>
            </a:endParaRPr>
          </a:p>
        </p:txBody>
      </p:sp>
      <p:sp>
        <p:nvSpPr>
          <p:cNvPr id="62" name="Google Shape;62;p14"/>
          <p:cNvSpPr/>
          <p:nvPr/>
        </p:nvSpPr>
        <p:spPr>
          <a:xfrm>
            <a:off x="-25" y="0"/>
            <a:ext cx="9144000" cy="626400"/>
          </a:xfrm>
          <a:prstGeom prst="rect">
            <a:avLst/>
          </a:prstGeom>
          <a:solidFill>
            <a:srgbClr val="3F6B5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4"/>
          <p:cNvSpPr txBox="1"/>
          <p:nvPr/>
        </p:nvSpPr>
        <p:spPr>
          <a:xfrm>
            <a:off x="457200" y="152400"/>
            <a:ext cx="7199100" cy="415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200"/>
              </a:spcAft>
              <a:buNone/>
            </a:pPr>
            <a:r>
              <a:rPr lang="en" sz="1500" b="1">
                <a:solidFill>
                  <a:schemeClr val="lt1"/>
                </a:solidFill>
              </a:rPr>
              <a:t>Who We Are</a:t>
            </a:r>
            <a:endParaRPr>
              <a:solidFill>
                <a:schemeClr val="lt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4F6D8-F54A-0043-946E-8A92D1CFFBA4}"/>
              </a:ext>
            </a:extLst>
          </p:cNvPr>
          <p:cNvSpPr>
            <a:spLocks noGrp="1"/>
          </p:cNvSpPr>
          <p:nvPr>
            <p:ph type="title"/>
          </p:nvPr>
        </p:nvSpPr>
        <p:spPr>
          <a:xfrm>
            <a:off x="357510" y="97457"/>
            <a:ext cx="7491892" cy="1259705"/>
          </a:xfrm>
        </p:spPr>
        <p:txBody>
          <a:bodyPr>
            <a:normAutofit fontScale="90000"/>
          </a:bodyPr>
          <a:lstStyle/>
          <a:p>
            <a:pPr algn="ctr"/>
            <a:r>
              <a:rPr lang="en-US" b="1" dirty="0"/>
              <a:t>Social Justice: </a:t>
            </a:r>
            <a:br>
              <a:rPr lang="en-US" b="1" dirty="0"/>
            </a:br>
            <a:r>
              <a:rPr lang="en-US" b="1" dirty="0"/>
              <a:t>Policing, Indigenous Justice, and Racial Equity</a:t>
            </a:r>
            <a:br>
              <a:rPr lang="en-US" b="1" dirty="0"/>
            </a:br>
            <a:endParaRPr lang="en-US" dirty="0"/>
          </a:p>
        </p:txBody>
      </p:sp>
      <p:sp>
        <p:nvSpPr>
          <p:cNvPr id="3" name="Content Placeholder 2">
            <a:extLst>
              <a:ext uri="{FF2B5EF4-FFF2-40B4-BE49-F238E27FC236}">
                <a16:creationId xmlns:a16="http://schemas.microsoft.com/office/drawing/2014/main" id="{B10CA71F-45CE-7840-ADB7-C9FD3D17AC26}"/>
              </a:ext>
            </a:extLst>
          </p:cNvPr>
          <p:cNvSpPr>
            <a:spLocks noGrp="1"/>
          </p:cNvSpPr>
          <p:nvPr>
            <p:ph idx="1"/>
          </p:nvPr>
        </p:nvSpPr>
        <p:spPr>
          <a:xfrm>
            <a:off x="357510" y="1120656"/>
            <a:ext cx="7491892" cy="3925388"/>
          </a:xfrm>
        </p:spPr>
        <p:txBody>
          <a:bodyPr>
            <a:normAutofit/>
          </a:bodyPr>
          <a:lstStyle/>
          <a:p>
            <a:r>
              <a:rPr lang="en-US" dirty="0"/>
              <a:t>Intersecting </a:t>
            </a:r>
            <a:r>
              <a:rPr lang="en-US" b="1" dirty="0"/>
              <a:t>crises</a:t>
            </a:r>
            <a:r>
              <a:rPr lang="en-US" dirty="0"/>
              <a:t> require intersectional </a:t>
            </a:r>
            <a:r>
              <a:rPr lang="en-US" b="1" dirty="0"/>
              <a:t>solutions</a:t>
            </a:r>
          </a:p>
          <a:p>
            <a:r>
              <a:rPr lang="en-US" b="1" dirty="0"/>
              <a:t>Reparations</a:t>
            </a:r>
            <a:r>
              <a:rPr lang="en-US" dirty="0"/>
              <a:t> to </a:t>
            </a:r>
            <a:r>
              <a:rPr lang="en-US" dirty="0" err="1"/>
              <a:t>chumash</a:t>
            </a:r>
            <a:r>
              <a:rPr lang="en-US" dirty="0"/>
              <a:t> communities, </a:t>
            </a:r>
            <a:r>
              <a:rPr lang="en-US" b="1" dirty="0"/>
              <a:t>land trusts</a:t>
            </a:r>
            <a:r>
              <a:rPr lang="en-US" dirty="0"/>
              <a:t>, Inaugurating/strengthening </a:t>
            </a:r>
            <a:r>
              <a:rPr lang="en-US" dirty="0" err="1"/>
              <a:t>chumash</a:t>
            </a:r>
            <a:r>
              <a:rPr lang="en-US" dirty="0"/>
              <a:t> </a:t>
            </a:r>
            <a:r>
              <a:rPr lang="en-US" b="1" dirty="0"/>
              <a:t>land and water rights</a:t>
            </a:r>
          </a:p>
          <a:p>
            <a:r>
              <a:rPr lang="en-US" dirty="0"/>
              <a:t>Decouple </a:t>
            </a:r>
            <a:r>
              <a:rPr lang="en-US" b="1" dirty="0"/>
              <a:t>property taxes </a:t>
            </a:r>
            <a:r>
              <a:rPr lang="en-US" dirty="0"/>
              <a:t>from </a:t>
            </a:r>
            <a:r>
              <a:rPr lang="en-US" b="1" dirty="0"/>
              <a:t>school funding</a:t>
            </a:r>
          </a:p>
          <a:p>
            <a:r>
              <a:rPr lang="en-US" dirty="0"/>
              <a:t>Expand </a:t>
            </a:r>
            <a:r>
              <a:rPr lang="en-US" b="1" dirty="0"/>
              <a:t>health</a:t>
            </a:r>
            <a:r>
              <a:rPr lang="en-US" dirty="0"/>
              <a:t>, </a:t>
            </a:r>
            <a:r>
              <a:rPr lang="en-US" b="1" dirty="0"/>
              <a:t>mental health</a:t>
            </a:r>
            <a:r>
              <a:rPr lang="en-US" dirty="0"/>
              <a:t>, and </a:t>
            </a:r>
            <a:r>
              <a:rPr lang="en-US" b="1" dirty="0"/>
              <a:t>wellness</a:t>
            </a:r>
            <a:r>
              <a:rPr lang="en-US" dirty="0"/>
              <a:t> services</a:t>
            </a:r>
          </a:p>
          <a:p>
            <a:r>
              <a:rPr lang="en-US" dirty="0"/>
              <a:t>Make SB a </a:t>
            </a:r>
            <a:r>
              <a:rPr lang="en-US" b="1" dirty="0"/>
              <a:t>sanctuary</a:t>
            </a:r>
            <a:r>
              <a:rPr lang="en-US" dirty="0"/>
              <a:t> county for undocumented persons</a:t>
            </a:r>
          </a:p>
          <a:p>
            <a:r>
              <a:rPr lang="en-US" dirty="0"/>
              <a:t>Reduce </a:t>
            </a:r>
            <a:r>
              <a:rPr lang="en-US" b="1" dirty="0"/>
              <a:t>sheriff’s budget </a:t>
            </a:r>
            <a:r>
              <a:rPr lang="en-US" dirty="0"/>
              <a:t>and </a:t>
            </a:r>
            <a:r>
              <a:rPr lang="en-US" b="1" dirty="0"/>
              <a:t>county jail </a:t>
            </a:r>
            <a:r>
              <a:rPr lang="en-US" dirty="0"/>
              <a:t>population, end </a:t>
            </a:r>
            <a:r>
              <a:rPr lang="en-US" b="1" dirty="0"/>
              <a:t>cash bail</a:t>
            </a:r>
            <a:r>
              <a:rPr lang="en-US" dirty="0"/>
              <a:t>*</a:t>
            </a:r>
            <a:endParaRPr lang="en-US" b="1" dirty="0"/>
          </a:p>
          <a:p>
            <a:r>
              <a:rPr lang="en-US" dirty="0"/>
              <a:t>Expunge </a:t>
            </a:r>
            <a:r>
              <a:rPr lang="en-US" b="1" dirty="0"/>
              <a:t>criminal records </a:t>
            </a:r>
            <a:r>
              <a:rPr lang="en-US" dirty="0"/>
              <a:t>of formerly incarcerated persons, create </a:t>
            </a:r>
            <a:r>
              <a:rPr lang="en-US" b="1" dirty="0"/>
              <a:t>pathways to employment </a:t>
            </a:r>
            <a:r>
              <a:rPr lang="en-US" dirty="0"/>
              <a:t>and entrepreneurialism in key sectors like renewable energy and perhaps cannabis</a:t>
            </a:r>
          </a:p>
        </p:txBody>
      </p:sp>
    </p:spTree>
    <p:extLst>
      <p:ext uri="{BB962C8B-B14F-4D97-AF65-F5344CB8AC3E}">
        <p14:creationId xmlns:p14="http://schemas.microsoft.com/office/powerpoint/2010/main" val="28481277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AD47E-90BF-C44B-84D2-324D06B8D62B}"/>
              </a:ext>
            </a:extLst>
          </p:cNvPr>
          <p:cNvSpPr>
            <a:spLocks noGrp="1"/>
          </p:cNvSpPr>
          <p:nvPr>
            <p:ph type="title"/>
          </p:nvPr>
        </p:nvSpPr>
        <p:spPr>
          <a:xfrm>
            <a:off x="311700" y="199380"/>
            <a:ext cx="8520600" cy="1512541"/>
          </a:xfrm>
        </p:spPr>
        <p:txBody>
          <a:bodyPr>
            <a:normAutofit fontScale="90000"/>
          </a:bodyPr>
          <a:lstStyle/>
          <a:p>
            <a:pPr algn="ctr"/>
            <a:r>
              <a:rPr lang="en-US" b="1" dirty="0"/>
              <a:t>Democracy: </a:t>
            </a:r>
            <a:br>
              <a:rPr lang="en-US" b="1" dirty="0"/>
            </a:br>
            <a:r>
              <a:rPr lang="en-US" b="1" dirty="0"/>
              <a:t>Political Process and Mobilizing to Enact Our </a:t>
            </a:r>
            <a:br>
              <a:rPr lang="en-US" b="1" dirty="0"/>
            </a:br>
            <a:r>
              <a:rPr lang="en-US" b="1" dirty="0"/>
              <a:t>Green New Deal</a:t>
            </a:r>
            <a:br>
              <a:rPr lang="en-US" dirty="0"/>
            </a:br>
            <a:endParaRPr lang="en-US" dirty="0"/>
          </a:p>
        </p:txBody>
      </p:sp>
      <p:sp>
        <p:nvSpPr>
          <p:cNvPr id="3" name="Content Placeholder 2">
            <a:extLst>
              <a:ext uri="{FF2B5EF4-FFF2-40B4-BE49-F238E27FC236}">
                <a16:creationId xmlns:a16="http://schemas.microsoft.com/office/drawing/2014/main" id="{1FD61A70-527F-CA4A-B088-7ACE05C614FC}"/>
              </a:ext>
            </a:extLst>
          </p:cNvPr>
          <p:cNvSpPr>
            <a:spLocks noGrp="1"/>
          </p:cNvSpPr>
          <p:nvPr>
            <p:ph idx="1"/>
          </p:nvPr>
        </p:nvSpPr>
        <p:spPr>
          <a:xfrm>
            <a:off x="446887" y="1533167"/>
            <a:ext cx="8470232" cy="3296309"/>
          </a:xfrm>
        </p:spPr>
        <p:txBody>
          <a:bodyPr>
            <a:normAutofit/>
          </a:bodyPr>
          <a:lstStyle/>
          <a:p>
            <a:r>
              <a:rPr lang="en-US" dirty="0"/>
              <a:t>Strong </a:t>
            </a:r>
            <a:r>
              <a:rPr lang="en-US" b="1" dirty="0"/>
              <a:t>democracy </a:t>
            </a:r>
            <a:r>
              <a:rPr lang="en-US" dirty="0"/>
              <a:t>needed for healthy ecosystems and climate</a:t>
            </a:r>
          </a:p>
          <a:p>
            <a:r>
              <a:rPr lang="en-US" dirty="0"/>
              <a:t>Change/improve the </a:t>
            </a:r>
            <a:r>
              <a:rPr lang="en-US" b="1" dirty="0"/>
              <a:t>political process</a:t>
            </a:r>
            <a:r>
              <a:rPr lang="en-US" dirty="0"/>
              <a:t>, enable greater community involvement in </a:t>
            </a:r>
            <a:r>
              <a:rPr lang="en-US" b="1" dirty="0"/>
              <a:t>decision-making</a:t>
            </a:r>
          </a:p>
          <a:p>
            <a:r>
              <a:rPr lang="en-US" dirty="0"/>
              <a:t>Expand </a:t>
            </a:r>
            <a:r>
              <a:rPr lang="en-US" b="1" dirty="0"/>
              <a:t>town halls</a:t>
            </a:r>
            <a:r>
              <a:rPr lang="en-US" dirty="0"/>
              <a:t>, </a:t>
            </a:r>
            <a:r>
              <a:rPr lang="en-US" b="1" dirty="0"/>
              <a:t>house meetings</a:t>
            </a:r>
            <a:r>
              <a:rPr lang="en-US" dirty="0"/>
              <a:t> in multiple </a:t>
            </a:r>
            <a:r>
              <a:rPr lang="en-US" b="1" dirty="0"/>
              <a:t>languages</a:t>
            </a:r>
          </a:p>
          <a:p>
            <a:r>
              <a:rPr lang="en-US" dirty="0"/>
              <a:t>Establish a </a:t>
            </a:r>
            <a:r>
              <a:rPr lang="en-US" b="1" dirty="0"/>
              <a:t>regional environmental justice commission</a:t>
            </a:r>
          </a:p>
          <a:p>
            <a:r>
              <a:rPr lang="en-US" dirty="0"/>
              <a:t>Improve </a:t>
            </a:r>
            <a:r>
              <a:rPr lang="en-US" b="1" dirty="0"/>
              <a:t>county elections </a:t>
            </a:r>
            <a:r>
              <a:rPr lang="en-US" dirty="0"/>
              <a:t>process </a:t>
            </a:r>
          </a:p>
          <a:p>
            <a:r>
              <a:rPr lang="en-US" dirty="0"/>
              <a:t>expand free access to </a:t>
            </a:r>
            <a:r>
              <a:rPr lang="en-US" b="1" dirty="0"/>
              <a:t>public meeting spaces </a:t>
            </a:r>
            <a:r>
              <a:rPr lang="en-US" dirty="0"/>
              <a:t>for non-profits</a:t>
            </a:r>
          </a:p>
          <a:p>
            <a:pPr marL="114300" indent="0" algn="ctr">
              <a:buNone/>
            </a:pPr>
            <a:r>
              <a:rPr lang="en-US" sz="1800" b="0" i="0" u="sng" strike="noStrike" dirty="0">
                <a:solidFill>
                  <a:srgbClr val="1155CC"/>
                </a:solidFill>
                <a:effectLst/>
                <a:latin typeface="Arial" panose="020B0604020202020204" pitchFamily="34" charset="0"/>
                <a:hlinkClick r:id="rId3"/>
              </a:rPr>
              <a:t>https://www.cccjn.org/gnd-report</a:t>
            </a:r>
            <a:endParaRPr lang="en-US" dirty="0"/>
          </a:p>
        </p:txBody>
      </p:sp>
    </p:spTree>
    <p:extLst>
      <p:ext uri="{BB962C8B-B14F-4D97-AF65-F5344CB8AC3E}">
        <p14:creationId xmlns:p14="http://schemas.microsoft.com/office/powerpoint/2010/main" val="12413456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ACC66-8B70-01CD-EBF8-285DDEB07619}"/>
              </a:ext>
            </a:extLst>
          </p:cNvPr>
          <p:cNvSpPr>
            <a:spLocks noGrp="1"/>
          </p:cNvSpPr>
          <p:nvPr>
            <p:ph type="title"/>
          </p:nvPr>
        </p:nvSpPr>
        <p:spPr>
          <a:xfrm>
            <a:off x="107860" y="55002"/>
            <a:ext cx="8520599" cy="880024"/>
          </a:xfrm>
        </p:spPr>
        <p:txBody>
          <a:bodyPr>
            <a:normAutofit/>
          </a:bodyPr>
          <a:lstStyle/>
          <a:p>
            <a:r>
              <a:rPr lang="en-US" b="1" dirty="0"/>
              <a:t>Exciting Developments Over the Last Year!</a:t>
            </a:r>
          </a:p>
        </p:txBody>
      </p:sp>
      <p:sp>
        <p:nvSpPr>
          <p:cNvPr id="3" name="Content Placeholder 2">
            <a:extLst>
              <a:ext uri="{FF2B5EF4-FFF2-40B4-BE49-F238E27FC236}">
                <a16:creationId xmlns:a16="http://schemas.microsoft.com/office/drawing/2014/main" id="{59CD9DFF-B567-08D5-700F-B209F22F10E4}"/>
              </a:ext>
            </a:extLst>
          </p:cNvPr>
          <p:cNvSpPr>
            <a:spLocks noGrp="1"/>
          </p:cNvSpPr>
          <p:nvPr>
            <p:ph idx="1"/>
          </p:nvPr>
        </p:nvSpPr>
        <p:spPr>
          <a:xfrm>
            <a:off x="311700" y="866274"/>
            <a:ext cx="8520600" cy="4222224"/>
          </a:xfrm>
        </p:spPr>
        <p:txBody>
          <a:bodyPr>
            <a:normAutofit fontScale="25000" lnSpcReduction="20000"/>
          </a:bodyPr>
          <a:lstStyle/>
          <a:p>
            <a:r>
              <a:rPr lang="en-US" sz="6000" dirty="0"/>
              <a:t>State and Federal Investments</a:t>
            </a:r>
          </a:p>
          <a:p>
            <a:pPr lvl="1"/>
            <a:r>
              <a:rPr lang="en-US" sz="6000" dirty="0"/>
              <a:t>Solar and energy efficiency support for low-income homes, schools, non-profits</a:t>
            </a:r>
          </a:p>
          <a:p>
            <a:r>
              <a:rPr lang="en-US" sz="6000" dirty="0"/>
              <a:t>Resilience Centers</a:t>
            </a:r>
          </a:p>
          <a:p>
            <a:r>
              <a:rPr lang="en-US" sz="6000" b="0" i="0" u="none" strike="noStrike" dirty="0">
                <a:solidFill>
                  <a:srgbClr val="000000"/>
                </a:solidFill>
                <a:effectLst/>
              </a:rPr>
              <a:t>CA Ocean Protection Council funding for Tribal communities and coastline protection</a:t>
            </a:r>
          </a:p>
          <a:p>
            <a:r>
              <a:rPr lang="en-US" sz="6000" dirty="0">
                <a:solidFill>
                  <a:srgbClr val="000000"/>
                </a:solidFill>
              </a:rPr>
              <a:t>CA legislative and Executive Action</a:t>
            </a:r>
          </a:p>
          <a:p>
            <a:pPr lvl="1"/>
            <a:r>
              <a:rPr lang="en-US" sz="6000" dirty="0">
                <a:solidFill>
                  <a:srgbClr val="000000"/>
                </a:solidFill>
              </a:rPr>
              <a:t>Governor’s Executive Order on Racial Equity</a:t>
            </a:r>
          </a:p>
          <a:p>
            <a:pPr lvl="1"/>
            <a:r>
              <a:rPr lang="en-US" sz="6000" dirty="0">
                <a:solidFill>
                  <a:srgbClr val="000000"/>
                </a:solidFill>
              </a:rPr>
              <a:t>SB 1137 (Set backs bill)</a:t>
            </a:r>
          </a:p>
          <a:p>
            <a:pPr lvl="1"/>
            <a:r>
              <a:rPr lang="en-US" sz="6000" dirty="0">
                <a:solidFill>
                  <a:srgbClr val="000000"/>
                </a:solidFill>
              </a:rPr>
              <a:t>AB 2183 (farmworkers’ right to unionize)</a:t>
            </a:r>
          </a:p>
          <a:p>
            <a:pPr lvl="1"/>
            <a:r>
              <a:rPr lang="en-US" sz="6000" dirty="0">
                <a:solidFill>
                  <a:srgbClr val="000000"/>
                </a:solidFill>
              </a:rPr>
              <a:t>CA Extreme Heat Action Plan</a:t>
            </a:r>
          </a:p>
          <a:p>
            <a:pPr lvl="1"/>
            <a:r>
              <a:rPr lang="en-US" sz="6000" dirty="0">
                <a:solidFill>
                  <a:srgbClr val="000000"/>
                </a:solidFill>
              </a:rPr>
              <a:t>SB 907</a:t>
            </a:r>
          </a:p>
          <a:p>
            <a:r>
              <a:rPr lang="en-US" sz="6000" dirty="0">
                <a:solidFill>
                  <a:srgbClr val="000000"/>
                </a:solidFill>
              </a:rPr>
              <a:t>Local Progress</a:t>
            </a:r>
          </a:p>
          <a:p>
            <a:pPr lvl="1"/>
            <a:r>
              <a:rPr lang="en-US" sz="6000" dirty="0"/>
              <a:t>New farmers market near Lompoc</a:t>
            </a:r>
          </a:p>
          <a:p>
            <a:pPr lvl="1"/>
            <a:r>
              <a:rPr lang="en-US" sz="6000" dirty="0"/>
              <a:t>FRESA Network action on farmers market new Guadalupe</a:t>
            </a:r>
          </a:p>
          <a:p>
            <a:pPr lvl="1"/>
            <a:r>
              <a:rPr lang="en-US" sz="6000" dirty="0"/>
              <a:t>UCSB American Indian and Indigenous Studies Department approval</a:t>
            </a:r>
          </a:p>
          <a:p>
            <a:pPr marL="114300" indent="0">
              <a:buNone/>
            </a:pPr>
            <a:r>
              <a:rPr lang="en-US" dirty="0"/>
              <a:t>	</a:t>
            </a:r>
          </a:p>
        </p:txBody>
      </p:sp>
    </p:spTree>
    <p:extLst>
      <p:ext uri="{BB962C8B-B14F-4D97-AF65-F5344CB8AC3E}">
        <p14:creationId xmlns:p14="http://schemas.microsoft.com/office/powerpoint/2010/main" val="2151293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BD147-4B18-763E-6EE9-069E626DB847}"/>
              </a:ext>
            </a:extLst>
          </p:cNvPr>
          <p:cNvSpPr>
            <a:spLocks noGrp="1"/>
          </p:cNvSpPr>
          <p:nvPr>
            <p:ph type="title"/>
          </p:nvPr>
        </p:nvSpPr>
        <p:spPr>
          <a:xfrm>
            <a:off x="343759" y="468082"/>
            <a:ext cx="8284701" cy="960668"/>
          </a:xfrm>
        </p:spPr>
        <p:txBody>
          <a:bodyPr>
            <a:normAutofit/>
          </a:bodyPr>
          <a:lstStyle/>
          <a:p>
            <a:r>
              <a:rPr lang="en-US" b="1" dirty="0"/>
              <a:t>CALL TO ACTION!</a:t>
            </a:r>
          </a:p>
        </p:txBody>
      </p:sp>
      <p:sp>
        <p:nvSpPr>
          <p:cNvPr id="3" name="Content Placeholder 2">
            <a:extLst>
              <a:ext uri="{FF2B5EF4-FFF2-40B4-BE49-F238E27FC236}">
                <a16:creationId xmlns:a16="http://schemas.microsoft.com/office/drawing/2014/main" id="{5691E805-10D7-6D93-ADCA-25D3CB39A0A2}"/>
              </a:ext>
            </a:extLst>
          </p:cNvPr>
          <p:cNvSpPr>
            <a:spLocks noGrp="1"/>
          </p:cNvSpPr>
          <p:nvPr>
            <p:ph idx="1"/>
          </p:nvPr>
        </p:nvSpPr>
        <p:spPr>
          <a:xfrm>
            <a:off x="515540" y="1428750"/>
            <a:ext cx="8112919" cy="3246668"/>
          </a:xfrm>
        </p:spPr>
        <p:txBody>
          <a:bodyPr/>
          <a:lstStyle/>
          <a:p>
            <a:pPr marL="457200" rtl="0" fontAlgn="base">
              <a:spcBef>
                <a:spcPts val="0"/>
              </a:spcBef>
              <a:spcAft>
                <a:spcPts val="0"/>
              </a:spcAft>
              <a:buFont typeface="Arial" panose="020B0604020202020204" pitchFamily="34" charset="0"/>
              <a:buChar char="•"/>
            </a:pPr>
            <a:r>
              <a:rPr lang="en-US" b="0" i="0" u="none" strike="noStrike" dirty="0">
                <a:solidFill>
                  <a:srgbClr val="000000"/>
                </a:solidFill>
                <a:effectLst/>
              </a:rPr>
              <a:t>SB County - join Labor Policy Councils and Resilience Policy Councils</a:t>
            </a:r>
          </a:p>
          <a:p>
            <a:pPr marL="457200" rtl="0" fontAlgn="base">
              <a:spcBef>
                <a:spcPts val="0"/>
              </a:spcBef>
              <a:spcAft>
                <a:spcPts val="0"/>
              </a:spcAft>
              <a:buFont typeface="Arial" panose="020B0604020202020204" pitchFamily="34" charset="0"/>
              <a:buChar char="•"/>
            </a:pPr>
            <a:endParaRPr lang="en-US" b="0" i="0" u="none" strike="noStrike" dirty="0">
              <a:solidFill>
                <a:srgbClr val="000000"/>
              </a:solidFill>
              <a:effectLst/>
            </a:endParaRPr>
          </a:p>
          <a:p>
            <a:pPr marL="457200" rtl="0" fontAlgn="base">
              <a:spcBef>
                <a:spcPts val="0"/>
              </a:spcBef>
              <a:spcAft>
                <a:spcPts val="0"/>
              </a:spcAft>
              <a:buFont typeface="Arial" panose="020B0604020202020204" pitchFamily="34" charset="0"/>
              <a:buChar char="•"/>
            </a:pPr>
            <a:r>
              <a:rPr lang="en-US" b="0" i="0" u="none" strike="noStrike" dirty="0">
                <a:solidFill>
                  <a:srgbClr val="000000"/>
                </a:solidFill>
                <a:effectLst/>
              </a:rPr>
              <a:t>Ventura County - Open invitations to the house meetings </a:t>
            </a:r>
          </a:p>
          <a:p>
            <a:pPr marL="457200" rtl="0" fontAlgn="base">
              <a:spcBef>
                <a:spcPts val="0"/>
              </a:spcBef>
              <a:spcAft>
                <a:spcPts val="0"/>
              </a:spcAft>
              <a:buFont typeface="Arial" panose="020B0604020202020204" pitchFamily="34" charset="0"/>
              <a:buChar char="•"/>
            </a:pPr>
            <a:endParaRPr lang="en-US" b="0" i="0" u="none" strike="noStrike" dirty="0">
              <a:solidFill>
                <a:srgbClr val="000000"/>
              </a:solidFill>
              <a:effectLst/>
            </a:endParaRPr>
          </a:p>
          <a:p>
            <a:pPr marL="457200" rtl="0" fontAlgn="base">
              <a:spcBef>
                <a:spcPts val="0"/>
              </a:spcBef>
              <a:spcAft>
                <a:spcPts val="0"/>
              </a:spcAft>
              <a:buFont typeface="Arial" panose="020B0604020202020204" pitchFamily="34" charset="0"/>
              <a:buChar char="•"/>
            </a:pPr>
            <a:r>
              <a:rPr lang="en-US" b="0" i="0" u="none" strike="noStrike" dirty="0">
                <a:solidFill>
                  <a:srgbClr val="000000"/>
                </a:solidFill>
                <a:effectLst/>
              </a:rPr>
              <a:t>Use the GND tool kit from our website to develop your own GND wherever you live</a:t>
            </a:r>
          </a:p>
          <a:p>
            <a:pPr marL="457200" rtl="0" fontAlgn="base">
              <a:spcBef>
                <a:spcPts val="0"/>
              </a:spcBef>
              <a:spcAft>
                <a:spcPts val="0"/>
              </a:spcAft>
              <a:buFont typeface="Arial" panose="020B0604020202020204" pitchFamily="34" charset="0"/>
              <a:buChar char="•"/>
            </a:pPr>
            <a:endParaRPr lang="en-US" b="0" i="0" u="none" strike="noStrike" dirty="0">
              <a:solidFill>
                <a:srgbClr val="000000"/>
              </a:solidFill>
              <a:effectLst/>
            </a:endParaRPr>
          </a:p>
          <a:p>
            <a:pPr marL="457200" rtl="0" fontAlgn="base">
              <a:spcBef>
                <a:spcPts val="0"/>
              </a:spcBef>
              <a:spcAft>
                <a:spcPts val="0"/>
              </a:spcAft>
              <a:buFont typeface="Arial" panose="020B0604020202020204" pitchFamily="34" charset="0"/>
              <a:buChar char="•"/>
            </a:pPr>
            <a:r>
              <a:rPr lang="en-US" b="0" i="0" u="none" strike="noStrike" dirty="0">
                <a:solidFill>
                  <a:srgbClr val="000000"/>
                </a:solidFill>
                <a:effectLst/>
              </a:rPr>
              <a:t>Incorporate pieces of the GND into your org’s own policy platform</a:t>
            </a:r>
          </a:p>
          <a:p>
            <a:endParaRPr lang="en-US" dirty="0"/>
          </a:p>
        </p:txBody>
      </p:sp>
    </p:spTree>
    <p:extLst>
      <p:ext uri="{BB962C8B-B14F-4D97-AF65-F5344CB8AC3E}">
        <p14:creationId xmlns:p14="http://schemas.microsoft.com/office/powerpoint/2010/main" val="16875810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8"/>
          <p:cNvSpPr txBox="1">
            <a:spLocks noGrp="1"/>
          </p:cNvSpPr>
          <p:nvPr>
            <p:ph type="ctrTitle"/>
          </p:nvPr>
        </p:nvSpPr>
        <p:spPr>
          <a:xfrm>
            <a:off x="311700" y="2571750"/>
            <a:ext cx="8520600" cy="1900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100" b="1" u="sng" dirty="0">
                <a:solidFill>
                  <a:schemeClr val="hlink"/>
                </a:solidFill>
                <a:hlinkClick r:id="rId3"/>
              </a:rPr>
              <a:t>www.CCCJN.org</a:t>
            </a:r>
            <a:endParaRPr sz="3100" b="1" dirty="0">
              <a:solidFill>
                <a:srgbClr val="3F6B5C"/>
              </a:solidFill>
            </a:endParaRPr>
          </a:p>
          <a:p>
            <a:pPr marL="0" lvl="0" indent="0" algn="ctr" rtl="0">
              <a:spcBef>
                <a:spcPts val="0"/>
              </a:spcBef>
              <a:spcAft>
                <a:spcPts val="0"/>
              </a:spcAft>
              <a:buNone/>
            </a:pPr>
            <a:r>
              <a:rPr lang="en-US" sz="3100" b="1" dirty="0" err="1">
                <a:solidFill>
                  <a:srgbClr val="3F6B5C"/>
                </a:solidFill>
              </a:rPr>
              <a:t>facebook.com</a:t>
            </a:r>
            <a:r>
              <a:rPr lang="en-US" sz="3100" b="1" dirty="0">
                <a:solidFill>
                  <a:srgbClr val="3F6B5C"/>
                </a:solidFill>
              </a:rPr>
              <a:t>/</a:t>
            </a:r>
            <a:r>
              <a:rPr lang="en-US" sz="3100" b="1" dirty="0" err="1">
                <a:solidFill>
                  <a:srgbClr val="3F6B5C"/>
                </a:solidFill>
              </a:rPr>
              <a:t>CentralCoastCJN</a:t>
            </a:r>
            <a:endParaRPr sz="3100" b="1" dirty="0">
              <a:solidFill>
                <a:srgbClr val="3F6B5C"/>
              </a:solidFill>
            </a:endParaRPr>
          </a:p>
        </p:txBody>
      </p:sp>
      <p:pic>
        <p:nvPicPr>
          <p:cNvPr id="90" name="Google Shape;90;p18"/>
          <p:cNvPicPr preferRelativeResize="0"/>
          <p:nvPr/>
        </p:nvPicPr>
        <p:blipFill>
          <a:blip r:embed="rId4">
            <a:alphaModFix/>
          </a:blip>
          <a:stretch>
            <a:fillRect/>
          </a:stretch>
        </p:blipFill>
        <p:spPr>
          <a:xfrm>
            <a:off x="1563925" y="415475"/>
            <a:ext cx="5986164" cy="22669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5D842-32C5-94A2-B927-F5C8F68C6982}"/>
              </a:ext>
            </a:extLst>
          </p:cNvPr>
          <p:cNvSpPr>
            <a:spLocks noGrp="1"/>
          </p:cNvSpPr>
          <p:nvPr>
            <p:ph type="title"/>
          </p:nvPr>
        </p:nvSpPr>
        <p:spPr>
          <a:xfrm>
            <a:off x="311700" y="61877"/>
            <a:ext cx="8520600" cy="886899"/>
          </a:xfrm>
        </p:spPr>
        <p:txBody>
          <a:bodyPr>
            <a:normAutofit/>
          </a:bodyPr>
          <a:lstStyle/>
          <a:p>
            <a:r>
              <a:rPr lang="en-US" b="1" dirty="0"/>
              <a:t>Thank you!</a:t>
            </a:r>
          </a:p>
        </p:txBody>
      </p:sp>
      <p:pic>
        <p:nvPicPr>
          <p:cNvPr id="5" name="Picture 4">
            <a:extLst>
              <a:ext uri="{FF2B5EF4-FFF2-40B4-BE49-F238E27FC236}">
                <a16:creationId xmlns:a16="http://schemas.microsoft.com/office/drawing/2014/main" id="{F800C02A-6180-6605-79BF-0A62B2C597AE}"/>
              </a:ext>
            </a:extLst>
          </p:cNvPr>
          <p:cNvPicPr>
            <a:picLocks noChangeAspect="1"/>
          </p:cNvPicPr>
          <p:nvPr/>
        </p:nvPicPr>
        <p:blipFill>
          <a:blip r:embed="rId2"/>
          <a:stretch>
            <a:fillRect/>
          </a:stretch>
        </p:blipFill>
        <p:spPr>
          <a:xfrm>
            <a:off x="1402538" y="708143"/>
            <a:ext cx="6613931" cy="4373479"/>
          </a:xfrm>
          <a:prstGeom prst="rect">
            <a:avLst/>
          </a:prstGeom>
        </p:spPr>
      </p:pic>
    </p:spTree>
    <p:extLst>
      <p:ext uri="{BB962C8B-B14F-4D97-AF65-F5344CB8AC3E}">
        <p14:creationId xmlns:p14="http://schemas.microsoft.com/office/powerpoint/2010/main" val="1659777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ctrTitle"/>
          </p:nvPr>
        </p:nvSpPr>
        <p:spPr>
          <a:xfrm>
            <a:off x="562500" y="849525"/>
            <a:ext cx="7737900" cy="4217700"/>
          </a:xfrm>
          <a:prstGeom prst="rect">
            <a:avLst/>
          </a:prstGeom>
        </p:spPr>
        <p:txBody>
          <a:bodyPr spcFirstLastPara="1" wrap="square" lIns="91425" tIns="91425" rIns="91425" bIns="91425" anchor="b" anchorCtr="0">
            <a:noAutofit/>
          </a:bodyPr>
          <a:lstStyle/>
          <a:p>
            <a:pPr marL="0" lvl="0" indent="0" algn="l" rtl="0">
              <a:lnSpc>
                <a:spcPct val="115000"/>
              </a:lnSpc>
              <a:spcBef>
                <a:spcPts val="1200"/>
              </a:spcBef>
              <a:spcAft>
                <a:spcPts val="0"/>
              </a:spcAft>
              <a:buNone/>
            </a:pPr>
            <a:r>
              <a:rPr lang="en" sz="1400" b="1" dirty="0">
                <a:solidFill>
                  <a:srgbClr val="3F6B5C"/>
                </a:solidFill>
              </a:rPr>
              <a:t>Center marginalized people</a:t>
            </a:r>
            <a:endParaRPr sz="1400" b="1" dirty="0">
              <a:solidFill>
                <a:srgbClr val="3F6B5C"/>
              </a:solidFill>
            </a:endParaRPr>
          </a:p>
          <a:p>
            <a:pPr marL="0" lvl="0" indent="0" algn="l" rtl="0">
              <a:lnSpc>
                <a:spcPct val="115000"/>
              </a:lnSpc>
              <a:spcBef>
                <a:spcPts val="1200"/>
              </a:spcBef>
              <a:spcAft>
                <a:spcPts val="0"/>
              </a:spcAft>
              <a:buNone/>
            </a:pPr>
            <a:r>
              <a:rPr lang="en" sz="1400" dirty="0">
                <a:solidFill>
                  <a:srgbClr val="3F6B5C"/>
                </a:solidFill>
              </a:rPr>
              <a:t>People who have been marginalized by deeply-rooted systems of power, oppression and inequality such as low-income people, women, immigrants and people of color, will be the most disproportionately burdened by climate change, are more sensitive to negative impacts, and have the least resources for resilience.</a:t>
            </a:r>
            <a:endParaRPr sz="1400" dirty="0">
              <a:solidFill>
                <a:srgbClr val="3F6B5C"/>
              </a:solidFill>
            </a:endParaRPr>
          </a:p>
          <a:p>
            <a:pPr marL="0" lvl="0" indent="0" algn="l" rtl="0">
              <a:lnSpc>
                <a:spcPct val="115000"/>
              </a:lnSpc>
              <a:spcBef>
                <a:spcPts val="1200"/>
              </a:spcBef>
              <a:spcAft>
                <a:spcPts val="0"/>
              </a:spcAft>
              <a:buNone/>
            </a:pPr>
            <a:r>
              <a:rPr lang="en" sz="1400" dirty="0">
                <a:solidFill>
                  <a:srgbClr val="3F6B5C"/>
                </a:solidFill>
              </a:rPr>
              <a:t>These frontline communities will be at the center of our decision-making and priorities, which requires dedicating meaningful resources to ensuring accessibility and opportunities to participate for those whose voices have historically been left out of conversations about environmental and climate issues.  People that come from and are informed by marginalized communities will be encouraged and supported to serve in public leadership roles.</a:t>
            </a:r>
            <a:endParaRPr sz="1400" dirty="0">
              <a:solidFill>
                <a:srgbClr val="3F6B5C"/>
              </a:solidFill>
            </a:endParaRPr>
          </a:p>
          <a:p>
            <a:pPr marL="0" lvl="0" indent="0" algn="l" rtl="0">
              <a:lnSpc>
                <a:spcPct val="115000"/>
              </a:lnSpc>
              <a:spcBef>
                <a:spcPts val="1200"/>
              </a:spcBef>
              <a:spcAft>
                <a:spcPts val="0"/>
              </a:spcAft>
              <a:buNone/>
            </a:pPr>
            <a:r>
              <a:rPr lang="en" sz="1400" dirty="0">
                <a:solidFill>
                  <a:srgbClr val="3F6B5C"/>
                </a:solidFill>
              </a:rPr>
              <a:t>Leaders and institutions with greater access, representation, and power will commit to internal reflection and transformation to develop stronger allyship towards marginalized people and build a more inclusive and just movement.</a:t>
            </a:r>
            <a:endParaRPr sz="1400" b="1" dirty="0">
              <a:solidFill>
                <a:srgbClr val="3F6B5C"/>
              </a:solidFill>
            </a:endParaRPr>
          </a:p>
          <a:p>
            <a:pPr marL="0" lvl="0" indent="0" algn="l" rtl="0">
              <a:lnSpc>
                <a:spcPct val="115000"/>
              </a:lnSpc>
              <a:spcBef>
                <a:spcPts val="1200"/>
              </a:spcBef>
              <a:spcAft>
                <a:spcPts val="0"/>
              </a:spcAft>
              <a:buNone/>
            </a:pPr>
            <a:endParaRPr sz="1400" b="1" dirty="0">
              <a:solidFill>
                <a:srgbClr val="3F6B5C"/>
              </a:solidFill>
            </a:endParaRPr>
          </a:p>
        </p:txBody>
      </p:sp>
      <p:sp>
        <p:nvSpPr>
          <p:cNvPr id="69" name="Google Shape;69;p15"/>
          <p:cNvSpPr/>
          <p:nvPr/>
        </p:nvSpPr>
        <p:spPr>
          <a:xfrm>
            <a:off x="-25" y="0"/>
            <a:ext cx="9144000" cy="626400"/>
          </a:xfrm>
          <a:prstGeom prst="rect">
            <a:avLst/>
          </a:prstGeom>
          <a:solidFill>
            <a:srgbClr val="3F6B5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5"/>
          <p:cNvSpPr txBox="1"/>
          <p:nvPr/>
        </p:nvSpPr>
        <p:spPr>
          <a:xfrm>
            <a:off x="457200" y="152400"/>
            <a:ext cx="7199100" cy="415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200"/>
              </a:spcAft>
              <a:buNone/>
            </a:pPr>
            <a:r>
              <a:rPr lang="en" sz="1500" b="1">
                <a:solidFill>
                  <a:schemeClr val="lt1"/>
                </a:solidFill>
              </a:rPr>
              <a:t>Social Justice Lens</a:t>
            </a:r>
            <a:endParaRPr>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ctrTitle"/>
          </p:nvPr>
        </p:nvSpPr>
        <p:spPr>
          <a:xfrm>
            <a:off x="562500" y="849525"/>
            <a:ext cx="7737900" cy="4009500"/>
          </a:xfrm>
          <a:prstGeom prst="rect">
            <a:avLst/>
          </a:prstGeom>
        </p:spPr>
        <p:txBody>
          <a:bodyPr spcFirstLastPara="1" wrap="square" lIns="91425" tIns="91425" rIns="91425" bIns="91425" anchor="b" anchorCtr="0">
            <a:noAutofit/>
          </a:bodyPr>
          <a:lstStyle/>
          <a:p>
            <a:pPr marL="0" lvl="0" indent="0" algn="l" rtl="0">
              <a:lnSpc>
                <a:spcPct val="115000"/>
              </a:lnSpc>
              <a:spcBef>
                <a:spcPts val="1200"/>
              </a:spcBef>
              <a:spcAft>
                <a:spcPts val="0"/>
              </a:spcAft>
              <a:buNone/>
            </a:pPr>
            <a:r>
              <a:rPr lang="en" sz="1400" b="1">
                <a:solidFill>
                  <a:srgbClr val="3F6B5C"/>
                </a:solidFill>
              </a:rPr>
              <a:t>Value all forms of knowledge</a:t>
            </a:r>
            <a:endParaRPr sz="1400" b="1">
              <a:solidFill>
                <a:srgbClr val="3F6B5C"/>
              </a:solidFill>
            </a:endParaRPr>
          </a:p>
          <a:p>
            <a:pPr marL="0" lvl="0" indent="0" algn="l" rtl="0">
              <a:lnSpc>
                <a:spcPct val="115000"/>
              </a:lnSpc>
              <a:spcBef>
                <a:spcPts val="1200"/>
              </a:spcBef>
              <a:spcAft>
                <a:spcPts val="0"/>
              </a:spcAft>
              <a:buNone/>
            </a:pPr>
            <a:r>
              <a:rPr lang="en" sz="1400">
                <a:solidFill>
                  <a:srgbClr val="3F6B5C"/>
                </a:solidFill>
              </a:rPr>
              <a:t>The deep and broad understanding needed to break down silos in our movements and achieve transformational breakthroughs and innovative practices will require integrating many forms of knowledge and wisdom in our communities.</a:t>
            </a:r>
            <a:endParaRPr sz="1400">
              <a:solidFill>
                <a:srgbClr val="3F6B5C"/>
              </a:solidFill>
            </a:endParaRPr>
          </a:p>
          <a:p>
            <a:pPr marL="0" lvl="0" indent="0" algn="l" rtl="0">
              <a:lnSpc>
                <a:spcPct val="115000"/>
              </a:lnSpc>
              <a:spcBef>
                <a:spcPts val="1200"/>
              </a:spcBef>
              <a:spcAft>
                <a:spcPts val="0"/>
              </a:spcAft>
              <a:buNone/>
            </a:pPr>
            <a:r>
              <a:rPr lang="en" sz="1400">
                <a:solidFill>
                  <a:srgbClr val="3F6B5C"/>
                </a:solidFill>
              </a:rPr>
              <a:t>Indigenous knowledge, lived experiences of frontline communities, and stories of impacted people will be welcomed and valued equally alongside technical, legal , policy, and scientific knowledge to understand the needs and advance solutions for the mo</a:t>
            </a:r>
            <a:endParaRPr sz="1400">
              <a:solidFill>
                <a:srgbClr val="3F6B5C"/>
              </a:solidFill>
            </a:endParaRPr>
          </a:p>
          <a:p>
            <a:pPr marL="0" lvl="0" indent="0" algn="l" rtl="0">
              <a:lnSpc>
                <a:spcPct val="115000"/>
              </a:lnSpc>
              <a:spcBef>
                <a:spcPts val="1200"/>
              </a:spcBef>
              <a:spcAft>
                <a:spcPts val="0"/>
              </a:spcAft>
              <a:buNone/>
            </a:pPr>
            <a:r>
              <a:rPr lang="en" sz="1400">
                <a:solidFill>
                  <a:srgbClr val="3F6B5C"/>
                </a:solidFill>
              </a:rPr>
              <a:t>st impacted and marginalized communities.</a:t>
            </a:r>
            <a:endParaRPr sz="1400">
              <a:solidFill>
                <a:srgbClr val="3F6B5C"/>
              </a:solidFill>
            </a:endParaRPr>
          </a:p>
          <a:p>
            <a:pPr marL="0" lvl="0" indent="0" algn="l" rtl="0">
              <a:lnSpc>
                <a:spcPct val="115000"/>
              </a:lnSpc>
              <a:spcBef>
                <a:spcPts val="1200"/>
              </a:spcBef>
              <a:spcAft>
                <a:spcPts val="0"/>
              </a:spcAft>
              <a:buNone/>
            </a:pPr>
            <a:r>
              <a:rPr lang="en" sz="1400">
                <a:solidFill>
                  <a:srgbClr val="3F6B5C"/>
                </a:solidFill>
              </a:rPr>
              <a:t>Our analysis and action will bridge divides and connect the dots between social justice and environmental movement, “people focused” and “nature focused”, technical and experiential knowledge.</a:t>
            </a:r>
            <a:endParaRPr sz="1400" b="1">
              <a:solidFill>
                <a:srgbClr val="3F6B5C"/>
              </a:solidFill>
            </a:endParaRPr>
          </a:p>
          <a:p>
            <a:pPr marL="0" lvl="0" indent="0" algn="l" rtl="0">
              <a:lnSpc>
                <a:spcPct val="115000"/>
              </a:lnSpc>
              <a:spcBef>
                <a:spcPts val="1200"/>
              </a:spcBef>
              <a:spcAft>
                <a:spcPts val="0"/>
              </a:spcAft>
              <a:buNone/>
            </a:pPr>
            <a:endParaRPr sz="1400" b="1">
              <a:solidFill>
                <a:srgbClr val="3F6B5C"/>
              </a:solidFill>
            </a:endParaRPr>
          </a:p>
        </p:txBody>
      </p:sp>
      <p:sp>
        <p:nvSpPr>
          <p:cNvPr id="76" name="Google Shape;76;p16"/>
          <p:cNvSpPr/>
          <p:nvPr/>
        </p:nvSpPr>
        <p:spPr>
          <a:xfrm>
            <a:off x="-25" y="0"/>
            <a:ext cx="9144000" cy="626400"/>
          </a:xfrm>
          <a:prstGeom prst="rect">
            <a:avLst/>
          </a:prstGeom>
          <a:solidFill>
            <a:srgbClr val="3F6B5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6"/>
          <p:cNvSpPr txBox="1"/>
          <p:nvPr/>
        </p:nvSpPr>
        <p:spPr>
          <a:xfrm>
            <a:off x="457200" y="152400"/>
            <a:ext cx="7199100" cy="415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200"/>
              </a:spcAft>
              <a:buNone/>
            </a:pPr>
            <a:r>
              <a:rPr lang="en" sz="1500" b="1">
                <a:solidFill>
                  <a:schemeClr val="lt1"/>
                </a:solidFill>
              </a:rPr>
              <a:t>Social Justice Lens</a:t>
            </a:r>
            <a:endParaRPr>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ctrTitle"/>
          </p:nvPr>
        </p:nvSpPr>
        <p:spPr>
          <a:xfrm>
            <a:off x="562500" y="697125"/>
            <a:ext cx="7737900" cy="3238500"/>
          </a:xfrm>
          <a:prstGeom prst="rect">
            <a:avLst/>
          </a:prstGeom>
        </p:spPr>
        <p:txBody>
          <a:bodyPr spcFirstLastPara="1" wrap="square" lIns="91425" tIns="91425" rIns="91425" bIns="91425" anchor="b" anchorCtr="0">
            <a:noAutofit/>
          </a:bodyPr>
          <a:lstStyle/>
          <a:p>
            <a:pPr marL="0" lvl="0" indent="0" algn="l" rtl="0">
              <a:lnSpc>
                <a:spcPct val="115000"/>
              </a:lnSpc>
              <a:spcBef>
                <a:spcPts val="1200"/>
              </a:spcBef>
              <a:spcAft>
                <a:spcPts val="0"/>
              </a:spcAft>
              <a:buNone/>
            </a:pPr>
            <a:r>
              <a:rPr lang="en" sz="1400" b="1" dirty="0">
                <a:solidFill>
                  <a:srgbClr val="3F6B5C"/>
                </a:solidFill>
              </a:rPr>
              <a:t>Challenge unjust power</a:t>
            </a:r>
            <a:endParaRPr sz="1400" b="1" dirty="0">
              <a:solidFill>
                <a:srgbClr val="3F6B5C"/>
              </a:solidFill>
            </a:endParaRPr>
          </a:p>
          <a:p>
            <a:pPr marL="0" lvl="0" indent="0" algn="l" rtl="0">
              <a:lnSpc>
                <a:spcPct val="115000"/>
              </a:lnSpc>
              <a:spcBef>
                <a:spcPts val="1200"/>
              </a:spcBef>
              <a:spcAft>
                <a:spcPts val="0"/>
              </a:spcAft>
              <a:buNone/>
            </a:pPr>
            <a:r>
              <a:rPr lang="en" sz="1400" dirty="0">
                <a:solidFill>
                  <a:srgbClr val="3F6B5C"/>
                </a:solidFill>
              </a:rPr>
              <a:t>We will embrace the reality that social, economic, and environmental injustice is a direct result of intentional oppression by those who profit and benefit from putting others into positions of denied power.</a:t>
            </a:r>
            <a:endParaRPr sz="1400" dirty="0">
              <a:solidFill>
                <a:srgbClr val="3F6B5C"/>
              </a:solidFill>
            </a:endParaRPr>
          </a:p>
          <a:p>
            <a:pPr marL="0" lvl="0" indent="0" algn="l" rtl="0">
              <a:lnSpc>
                <a:spcPct val="115000"/>
              </a:lnSpc>
              <a:spcBef>
                <a:spcPts val="1200"/>
              </a:spcBef>
              <a:spcAft>
                <a:spcPts val="0"/>
              </a:spcAft>
              <a:buNone/>
            </a:pPr>
            <a:r>
              <a:rPr lang="en" sz="1400" dirty="0">
                <a:solidFill>
                  <a:srgbClr val="3F6B5C"/>
                </a:solidFill>
              </a:rPr>
              <a:t>Creating meaningful transformation of unjust structures, systems, and institutions requires struggle, conflict, determination, and courage to confront and hold power accountable.</a:t>
            </a:r>
            <a:endParaRPr sz="1400" dirty="0">
              <a:solidFill>
                <a:srgbClr val="3F6B5C"/>
              </a:solidFill>
            </a:endParaRPr>
          </a:p>
          <a:p>
            <a:pPr marL="0" lvl="0" indent="0" algn="l" rtl="0">
              <a:lnSpc>
                <a:spcPct val="115000"/>
              </a:lnSpc>
              <a:spcBef>
                <a:spcPts val="1200"/>
              </a:spcBef>
              <a:spcAft>
                <a:spcPts val="0"/>
              </a:spcAft>
              <a:buNone/>
            </a:pPr>
            <a:r>
              <a:rPr lang="en" sz="1400" dirty="0">
                <a:solidFill>
                  <a:srgbClr val="3F6B5C"/>
                </a:solidFill>
              </a:rPr>
              <a:t>Our analysis and action will recognize and address the root causes of environmental and climate injustice by resisting the forces that create systemic inequities and seeking solutions that truly transform the social, economic, and environmental conditions</a:t>
            </a:r>
            <a:endParaRPr sz="1400" b="1" dirty="0">
              <a:solidFill>
                <a:srgbClr val="3F6B5C"/>
              </a:solidFill>
            </a:endParaRPr>
          </a:p>
        </p:txBody>
      </p:sp>
      <p:sp>
        <p:nvSpPr>
          <p:cNvPr id="83" name="Google Shape;83;p17"/>
          <p:cNvSpPr/>
          <p:nvPr/>
        </p:nvSpPr>
        <p:spPr>
          <a:xfrm>
            <a:off x="-25" y="0"/>
            <a:ext cx="9144000" cy="626400"/>
          </a:xfrm>
          <a:prstGeom prst="rect">
            <a:avLst/>
          </a:prstGeom>
          <a:solidFill>
            <a:srgbClr val="3F6B5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7"/>
          <p:cNvSpPr txBox="1"/>
          <p:nvPr/>
        </p:nvSpPr>
        <p:spPr>
          <a:xfrm>
            <a:off x="457200" y="152400"/>
            <a:ext cx="7199100" cy="415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200"/>
              </a:spcAft>
              <a:buNone/>
            </a:pPr>
            <a:r>
              <a:rPr lang="en" sz="1500" b="1">
                <a:solidFill>
                  <a:schemeClr val="lt1"/>
                </a:solidFill>
              </a:rPr>
              <a:t>Social Justice Lens</a:t>
            </a:r>
            <a:endParaRPr>
              <a:solidFill>
                <a:schemeClr val="l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8082"/>
            <a:ext cx="8628459" cy="960668"/>
          </a:xfrm>
        </p:spPr>
        <p:txBody>
          <a:bodyPr>
            <a:normAutofit/>
          </a:bodyPr>
          <a:lstStyle/>
          <a:p>
            <a:r>
              <a:rPr lang="en-US" dirty="0"/>
              <a:t>THE Green New Deal</a:t>
            </a:r>
          </a:p>
        </p:txBody>
      </p:sp>
      <p:sp>
        <p:nvSpPr>
          <p:cNvPr id="3" name="Content Placeholder 2"/>
          <p:cNvSpPr>
            <a:spLocks noGrp="1"/>
          </p:cNvSpPr>
          <p:nvPr>
            <p:ph idx="1"/>
          </p:nvPr>
        </p:nvSpPr>
        <p:spPr>
          <a:xfrm>
            <a:off x="467513" y="1428750"/>
            <a:ext cx="8160946" cy="3004667"/>
          </a:xfrm>
        </p:spPr>
        <p:txBody>
          <a:bodyPr>
            <a:normAutofit/>
          </a:bodyPr>
          <a:lstStyle/>
          <a:p>
            <a:r>
              <a:rPr lang="en-US" dirty="0"/>
              <a:t>Centers around addressing climate change by building a green economy that is inclusive of all people, through a process that offers a fair and just transition.</a:t>
            </a:r>
          </a:p>
          <a:p>
            <a:r>
              <a:rPr lang="en-US" dirty="0"/>
              <a:t>Includes a series of social programs that ensures that people have access to high quality healthcare, housing, and education  </a:t>
            </a:r>
          </a:p>
          <a:p>
            <a:r>
              <a:rPr lang="en-US" dirty="0"/>
              <a:t>Main goal: bring U.S. greenhouse gas emissions down to net-zero and meet 100% of power demand through clean, renewable, and zero-emission energy sources by 2030. </a:t>
            </a:r>
          </a:p>
          <a:p>
            <a:endParaRPr lang="en-US" dirty="0"/>
          </a:p>
        </p:txBody>
      </p:sp>
    </p:spTree>
    <p:extLst>
      <p:ext uri="{BB962C8B-B14F-4D97-AF65-F5344CB8AC3E}">
        <p14:creationId xmlns:p14="http://schemas.microsoft.com/office/powerpoint/2010/main" val="3069924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3774" y="468082"/>
            <a:ext cx="7734685" cy="960668"/>
          </a:xfrm>
        </p:spPr>
        <p:txBody>
          <a:bodyPr>
            <a:normAutofit/>
          </a:bodyPr>
          <a:lstStyle/>
          <a:p>
            <a:r>
              <a:rPr lang="en-US" dirty="0"/>
              <a:t>Examples of Local GNDs around U.S.</a:t>
            </a:r>
          </a:p>
        </p:txBody>
      </p:sp>
      <p:sp>
        <p:nvSpPr>
          <p:cNvPr id="3" name="Content Placeholder 2"/>
          <p:cNvSpPr>
            <a:spLocks noGrp="1"/>
          </p:cNvSpPr>
          <p:nvPr>
            <p:ph idx="1"/>
          </p:nvPr>
        </p:nvSpPr>
        <p:spPr>
          <a:xfrm>
            <a:off x="556890" y="1600200"/>
            <a:ext cx="8071569" cy="2833217"/>
          </a:xfrm>
        </p:spPr>
        <p:txBody>
          <a:bodyPr/>
          <a:lstStyle/>
          <a:p>
            <a:r>
              <a:rPr lang="en-US" dirty="0"/>
              <a:t>Los Angeles</a:t>
            </a:r>
          </a:p>
          <a:p>
            <a:r>
              <a:rPr lang="en-US" dirty="0"/>
              <a:t>Maine </a:t>
            </a:r>
          </a:p>
          <a:p>
            <a:r>
              <a:rPr lang="en-US" dirty="0"/>
              <a:t>New York City</a:t>
            </a:r>
          </a:p>
          <a:p>
            <a:r>
              <a:rPr lang="en-US" dirty="0"/>
              <a:t>New York State</a:t>
            </a:r>
          </a:p>
          <a:p>
            <a:r>
              <a:rPr lang="en-US" dirty="0"/>
              <a:t>San Diego</a:t>
            </a:r>
          </a:p>
          <a:p>
            <a:r>
              <a:rPr lang="en-US" dirty="0"/>
              <a:t>Seattle</a:t>
            </a:r>
          </a:p>
        </p:txBody>
      </p:sp>
    </p:spTree>
    <p:extLst>
      <p:ext uri="{BB962C8B-B14F-4D97-AF65-F5344CB8AC3E}">
        <p14:creationId xmlns:p14="http://schemas.microsoft.com/office/powerpoint/2010/main" val="3272027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878" y="468082"/>
            <a:ext cx="8745337" cy="960668"/>
          </a:xfrm>
        </p:spPr>
        <p:txBody>
          <a:bodyPr>
            <a:normAutofit/>
          </a:bodyPr>
          <a:lstStyle/>
          <a:p>
            <a:r>
              <a:rPr lang="en-US" dirty="0"/>
              <a:t>Common Themes in GNDs</a:t>
            </a:r>
          </a:p>
        </p:txBody>
      </p:sp>
      <p:sp>
        <p:nvSpPr>
          <p:cNvPr id="3" name="Content Placeholder 2"/>
          <p:cNvSpPr>
            <a:spLocks noGrp="1"/>
          </p:cNvSpPr>
          <p:nvPr>
            <p:ph idx="1"/>
          </p:nvPr>
        </p:nvSpPr>
        <p:spPr>
          <a:xfrm>
            <a:off x="577516" y="1600200"/>
            <a:ext cx="8050943" cy="2833217"/>
          </a:xfrm>
        </p:spPr>
        <p:txBody>
          <a:bodyPr/>
          <a:lstStyle/>
          <a:p>
            <a:r>
              <a:rPr lang="en-US" dirty="0"/>
              <a:t>Reduction in GHG emissions</a:t>
            </a:r>
          </a:p>
          <a:p>
            <a:r>
              <a:rPr lang="en-US" dirty="0"/>
              <a:t>Investments in renewable energy</a:t>
            </a:r>
          </a:p>
          <a:p>
            <a:r>
              <a:rPr lang="en-US" dirty="0"/>
              <a:t>Green job creation promises (just transition)</a:t>
            </a:r>
          </a:p>
          <a:p>
            <a:r>
              <a:rPr lang="en-US" dirty="0"/>
              <a:t>Overhauling transit systems</a:t>
            </a:r>
          </a:p>
          <a:p>
            <a:r>
              <a:rPr lang="en-US" dirty="0"/>
              <a:t>Equity—environmental and climate justice</a:t>
            </a:r>
          </a:p>
        </p:txBody>
      </p:sp>
    </p:spTree>
    <p:extLst>
      <p:ext uri="{BB962C8B-B14F-4D97-AF65-F5344CB8AC3E}">
        <p14:creationId xmlns:p14="http://schemas.microsoft.com/office/powerpoint/2010/main" val="1534199978"/>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{39BB3499-9784-444B-9046-1E429F07D578}tf10001073</Template>
  <TotalTime>72</TotalTime>
  <Words>4094</Words>
  <Application>Microsoft Macintosh PowerPoint</Application>
  <PresentationFormat>On-screen Show (16:9)</PresentationFormat>
  <Paragraphs>289</Paragraphs>
  <Slides>35</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Alfa Slab One</vt:lpstr>
      <vt:lpstr>Arial</vt:lpstr>
      <vt:lpstr>Cambria</vt:lpstr>
      <vt:lpstr>Nunito</vt:lpstr>
      <vt:lpstr>Tw Cen MT</vt:lpstr>
      <vt:lpstr>Droplet</vt:lpstr>
      <vt:lpstr>Institutionalizing Equity through a Regional Green New Deal</vt:lpstr>
      <vt:lpstr>PowerPoint Presentation</vt:lpstr>
      <vt:lpstr>Our Identity We are a network of social justice and environmental organizations and leaders committed to a climate movement that advances social, economic, and environmental justice for Ventura and Santa Barbara counties.   Our Vision Our vision is to create a more resilient and just region in the face of climate change by leading a just transition away from fossil fuels while transforming current social, economic, and environmental systems and conditions.   Our Mission Our mission is to forge a regional partnership between social justice and environmental movements to expand our collective power, so we can advance restorative actions and systems change centering on communities who bear the greatest burden of climate change impacts.</vt:lpstr>
      <vt:lpstr>Center marginalized people People who have been marginalized by deeply-rooted systems of power, oppression and inequality such as low-income people, women, immigrants and people of color, will be the most disproportionately burdened by climate change, are more sensitive to negative impacts, and have the least resources for resilience. These frontline communities will be at the center of our decision-making and priorities, which requires dedicating meaningful resources to ensuring accessibility and opportunities to participate for those whose voices have historically been left out of conversations about environmental and climate issues.  People that come from and are informed by marginalized communities will be encouraged and supported to serve in public leadership roles. Leaders and institutions with greater access, representation, and power will commit to internal reflection and transformation to develop stronger allyship towards marginalized people and build a more inclusive and just movement. </vt:lpstr>
      <vt:lpstr>Value all forms of knowledge The deep and broad understanding needed to break down silos in our movements and achieve transformational breakthroughs and innovative practices will require integrating many forms of knowledge and wisdom in our communities. Indigenous knowledge, lived experiences of frontline communities, and stories of impacted people will be welcomed and valued equally alongside technical, legal , policy, and scientific knowledge to understand the needs and advance solutions for the mo st impacted and marginalized communities. Our analysis and action will bridge divides and connect the dots between social justice and environmental movement, “people focused” and “nature focused”, technical and experiential knowledge. </vt:lpstr>
      <vt:lpstr>Challenge unjust power We will embrace the reality that social, economic, and environmental injustice is a direct result of intentional oppression by those who profit and benefit from putting others into positions of denied power. Creating meaningful transformation of unjust structures, systems, and institutions requires struggle, conflict, determination, and courage to confront and hold power accountable. Our analysis and action will recognize and address the root causes of environmental and climate injustice by resisting the forces that create systemic inequities and seeking solutions that truly transform the social, economic, and environmental conditions</vt:lpstr>
      <vt:lpstr>THE Green New Deal</vt:lpstr>
      <vt:lpstr>Examples of Local GNDs around U.S.</vt:lpstr>
      <vt:lpstr>Common Themes in GNDs</vt:lpstr>
      <vt:lpstr>Unique Themes in Some GNDs: NY State (passed!)</vt:lpstr>
      <vt:lpstr>Unique Themes in Some GNDs: new Mexico (passed!)</vt:lpstr>
      <vt:lpstr>Unique Themes in Some GNDs Maine (PASSED!)</vt:lpstr>
      <vt:lpstr>Unique Themes in Some GNDs: NYC (PROPOSED)</vt:lpstr>
      <vt:lpstr>Unique Themes in Some GNDs: California (proposed)</vt:lpstr>
      <vt:lpstr>Unique Themes in Some GNDs: Eco-Vista GND, Isla Vista (in progress)</vt:lpstr>
      <vt:lpstr>PowerPoint Presentation</vt:lpstr>
      <vt:lpstr>THE RED DEAL</vt:lpstr>
      <vt:lpstr>THE RED DEAL</vt:lpstr>
      <vt:lpstr>THE RED DEAL</vt:lpstr>
      <vt:lpstr>THE RED DEAL</vt:lpstr>
      <vt:lpstr>THE RED DEAL</vt:lpstr>
      <vt:lpstr>PowerPoint Presentation</vt:lpstr>
      <vt:lpstr>Green New Deal House Meetings!</vt:lpstr>
      <vt:lpstr>History of House Meetings</vt:lpstr>
      <vt:lpstr>Why House Meetings?</vt:lpstr>
      <vt:lpstr>Good Questions to Ask During House Meetings</vt:lpstr>
      <vt:lpstr>Roles in Organizing a House Meeting</vt:lpstr>
      <vt:lpstr>What’s in Our Green New Deal?</vt:lpstr>
      <vt:lpstr>Infrastructure and Economy:  Transportation, Energy, Housing, Just Transition </vt:lpstr>
      <vt:lpstr>Social Justice:  Policing, Indigenous Justice, and Racial Equity </vt:lpstr>
      <vt:lpstr>Democracy:  Political Process and Mobilizing to Enact Our  Green New Deal </vt:lpstr>
      <vt:lpstr>Exciting Developments Over the Last Year!</vt:lpstr>
      <vt:lpstr>CALL TO ACTION!</vt:lpstr>
      <vt:lpstr>www.CCCJN.org facebook.com/CentralCoastCJN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23</cp:revision>
  <dcterms:modified xsi:type="dcterms:W3CDTF">2022-10-18T22:25:54Z</dcterms:modified>
</cp:coreProperties>
</file>